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328" r:id="rId3"/>
    <p:sldId id="412" r:id="rId4"/>
    <p:sldId id="365" r:id="rId5"/>
    <p:sldId id="366" r:id="rId6"/>
    <p:sldId id="302" r:id="rId7"/>
    <p:sldId id="367" r:id="rId8"/>
    <p:sldId id="361" r:id="rId9"/>
    <p:sldId id="363" r:id="rId10"/>
    <p:sldId id="364" r:id="rId11"/>
    <p:sldId id="318" r:id="rId12"/>
    <p:sldId id="413" r:id="rId13"/>
    <p:sldId id="369" r:id="rId14"/>
    <p:sldId id="371" r:id="rId15"/>
    <p:sldId id="372" r:id="rId16"/>
    <p:sldId id="373" r:id="rId17"/>
    <p:sldId id="374" r:id="rId18"/>
    <p:sldId id="377" r:id="rId19"/>
    <p:sldId id="378" r:id="rId20"/>
    <p:sldId id="379" r:id="rId21"/>
    <p:sldId id="380" r:id="rId22"/>
    <p:sldId id="375" r:id="rId23"/>
    <p:sldId id="387" r:id="rId24"/>
    <p:sldId id="414" r:id="rId25"/>
    <p:sldId id="376" r:id="rId26"/>
    <p:sldId id="381" r:id="rId27"/>
    <p:sldId id="383" r:id="rId28"/>
    <p:sldId id="384" r:id="rId29"/>
    <p:sldId id="385" r:id="rId30"/>
    <p:sldId id="386" r:id="rId31"/>
    <p:sldId id="394" r:id="rId32"/>
    <p:sldId id="399" r:id="rId33"/>
    <p:sldId id="388" r:id="rId34"/>
    <p:sldId id="389" r:id="rId35"/>
    <p:sldId id="397" r:id="rId36"/>
    <p:sldId id="390" r:id="rId37"/>
    <p:sldId id="391" r:id="rId38"/>
    <p:sldId id="396" r:id="rId39"/>
    <p:sldId id="392" r:id="rId40"/>
    <p:sldId id="398" r:id="rId41"/>
    <p:sldId id="404" r:id="rId42"/>
    <p:sldId id="415" r:id="rId43"/>
    <p:sldId id="405" r:id="rId44"/>
    <p:sldId id="406" r:id="rId45"/>
    <p:sldId id="400" r:id="rId46"/>
    <p:sldId id="401" r:id="rId47"/>
    <p:sldId id="416" r:id="rId4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92C4EC-53A1-F34E-A204-6BBA0C7CF1C5}">
          <p14:sldIdLst>
            <p14:sldId id="256"/>
            <p14:sldId id="328"/>
          </p14:sldIdLst>
        </p14:section>
        <p14:section name="Recap" id="{EF7C29B1-98EE-3840-8851-C60E11CA13BB}">
          <p14:sldIdLst>
            <p14:sldId id="412"/>
            <p14:sldId id="365"/>
            <p14:sldId id="366"/>
            <p14:sldId id="302"/>
            <p14:sldId id="367"/>
            <p14:sldId id="361"/>
            <p14:sldId id="363"/>
            <p14:sldId id="364"/>
            <p14:sldId id="318"/>
          </p14:sldIdLst>
        </p14:section>
        <p14:section name="GraphicsProgram" id="{12B50CAE-0F23-2741-9F6E-01A20A4ADFB1}">
          <p14:sldIdLst>
            <p14:sldId id="413"/>
            <p14:sldId id="369"/>
            <p14:sldId id="371"/>
            <p14:sldId id="372"/>
            <p14:sldId id="373"/>
            <p14:sldId id="374"/>
            <p14:sldId id="377"/>
            <p14:sldId id="378"/>
            <p14:sldId id="379"/>
            <p14:sldId id="380"/>
            <p14:sldId id="375"/>
            <p14:sldId id="387"/>
          </p14:sldIdLst>
        </p14:section>
        <p14:section name="Objects" id="{6C5240BE-F735-A64A-AD1D-F3D0D1A9925F}">
          <p14:sldIdLst>
            <p14:sldId id="414"/>
            <p14:sldId id="376"/>
            <p14:sldId id="381"/>
            <p14:sldId id="383"/>
            <p14:sldId id="384"/>
            <p14:sldId id="385"/>
            <p14:sldId id="386"/>
            <p14:sldId id="394"/>
            <p14:sldId id="399"/>
            <p14:sldId id="388"/>
            <p14:sldId id="389"/>
            <p14:sldId id="397"/>
            <p14:sldId id="390"/>
            <p14:sldId id="391"/>
            <p14:sldId id="396"/>
            <p14:sldId id="392"/>
            <p14:sldId id="398"/>
            <p14:sldId id="404"/>
          </p14:sldIdLst>
        </p14:section>
        <p14:section name="Practice" id="{007AA105-4FB4-784E-823F-E3CB3CD923BE}">
          <p14:sldIdLst>
            <p14:sldId id="415"/>
            <p14:sldId id="405"/>
            <p14:sldId id="406"/>
            <p14:sldId id="400"/>
            <p14:sldId id="401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FA00"/>
    <a:srgbClr val="009051"/>
    <a:srgbClr val="DDDDDD"/>
    <a:srgbClr val="F8F8F8"/>
    <a:srgbClr val="FF9999"/>
    <a:srgbClr val="8C1515"/>
    <a:srgbClr val="FFFFC0"/>
    <a:srgbClr val="FFFF8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9" autoAdjust="0"/>
    <p:restoredTop sz="91780" autoAdjust="0"/>
  </p:normalViewPr>
  <p:slideViewPr>
    <p:cSldViewPr>
      <p:cViewPr varScale="1">
        <p:scale>
          <a:sx n="105" d="100"/>
          <a:sy n="105" d="100"/>
        </p:scale>
        <p:origin x="189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1745D644-F8C3-5145-9C45-8D12D5EBDE5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noProof="0" smtClean="0"/>
              <a:t>Click to edit Master text styles</a:t>
            </a:r>
          </a:p>
          <a:p>
            <a:pPr lvl="1"/>
            <a:r>
              <a:rPr lang="en-US" altLang="x-none" noProof="0" smtClean="0"/>
              <a:t>Second level</a:t>
            </a:r>
          </a:p>
          <a:p>
            <a:pPr lvl="2"/>
            <a:r>
              <a:rPr lang="en-US" altLang="x-none" noProof="0" smtClean="0"/>
              <a:t>Third level</a:t>
            </a:r>
          </a:p>
          <a:p>
            <a:pPr lvl="3"/>
            <a:r>
              <a:rPr lang="en-US" altLang="x-none" noProof="0" smtClean="0"/>
              <a:t>Fourth level</a:t>
            </a:r>
          </a:p>
          <a:p>
            <a:pPr lvl="4"/>
            <a:r>
              <a:rPr lang="en-US" altLang="x-none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D7E19174-B55B-1043-9AC8-2A71B815515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27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166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2F87AA0-E107-BC4A-A838-F5C498A22F36}" type="slidenum">
              <a:rPr lang="en-US" altLang="en-US" sz="1200">
                <a:latin typeface="Times" charset="0"/>
              </a:rPr>
              <a:pPr/>
              <a:t>31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003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1CB03E-0515-C542-96E6-8CDF22FB41E4}" type="slidenum">
              <a:rPr lang="en-US" altLang="x-none"/>
              <a:pPr/>
              <a:t>32</a:t>
            </a:fld>
            <a:endParaRPr lang="en-US" altLang="x-none"/>
          </a:p>
        </p:txBody>
      </p:sp>
      <p:sp>
        <p:nvSpPr>
          <p:cNvPr id="1219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9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57870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F210D5B-6463-404C-8236-2433FD186B9B}" type="slidenum">
              <a:rPr lang="en-US" altLang="en-US" sz="1200">
                <a:latin typeface="Times" charset="0"/>
              </a:rPr>
              <a:pPr/>
              <a:t>38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92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91DD78-F045-234E-8E06-B8D0870A6138}" type="slidenum">
              <a:rPr lang="en-US" altLang="x-none"/>
              <a:pPr/>
              <a:t>44</a:t>
            </a:fld>
            <a:endParaRPr lang="en-US" altLang="x-none"/>
          </a:p>
        </p:txBody>
      </p:sp>
      <p:sp>
        <p:nvSpPr>
          <p:cNvPr id="1226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6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answer: B</a:t>
            </a:r>
          </a:p>
        </p:txBody>
      </p:sp>
    </p:spTree>
    <p:extLst>
      <p:ext uri="{BB962C8B-B14F-4D97-AF65-F5344CB8AC3E}">
        <p14:creationId xmlns:p14="http://schemas.microsoft.com/office/powerpoint/2010/main" val="266306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add same object more than once </a:t>
            </a:r>
            <a:r>
              <a:rPr lang="mr-IN" dirty="0" smtClean="0"/>
              <a:t>–</a:t>
            </a:r>
            <a:r>
              <a:rPr lang="en-US" dirty="0" smtClean="0"/>
              <a:t> will just move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882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60637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4541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IOException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1586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2274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21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2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0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97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5275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598613" indent="-227013" defTabSz="4572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ea typeface="Arial" charset="0"/>
              <a:cs typeface="Arial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14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55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19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075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9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4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04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437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80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Slide Number Placeholder 3"/>
          <p:cNvSpPr txBox="1">
            <a:spLocks noGrp="1"/>
          </p:cNvSpPr>
          <p:nvPr userDrawn="1"/>
        </p:nvSpPr>
        <p:spPr bwMode="auto">
          <a:xfrm>
            <a:off x="8229600" y="635635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>
              <a:spcBef>
                <a:spcPts val="500"/>
              </a:spcBef>
            </a:pPr>
            <a:fld id="{6E57D843-267D-6B4F-AB7F-CDA32517B3F3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 eaLnBrk="1" hangingPunct="1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598613" indent="-227013" defTabSz="4572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0" fontAlgn="base" hangingPunct="0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4.png"/><Relationship Id="rId9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CS 106A, Lecture 11</a:t>
            </a:r>
            <a:br>
              <a:rPr lang="en-US" altLang="x-none" dirty="0" smtClean="0"/>
            </a:br>
            <a:r>
              <a:rPr lang="en-US" altLang="x-none" dirty="0" smtClean="0"/>
              <a:t>Graphics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572000"/>
            <a:ext cx="6400800" cy="1524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x-none" sz="1500" dirty="0" smtClean="0"/>
              <a:t>reading:</a:t>
            </a:r>
          </a:p>
          <a:p>
            <a:pPr eaLnBrk="1" hangingPunct="1">
              <a:defRPr/>
            </a:pPr>
            <a:r>
              <a:rPr lang="en-US" altLang="x-none" sz="1500" i="1" dirty="0" smtClean="0"/>
              <a:t>Art &amp; Science of Java</a:t>
            </a:r>
            <a:r>
              <a:rPr lang="en-US" altLang="x-none" sz="1500" dirty="0" smtClean="0"/>
              <a:t>, 9.1-9.3</a:t>
            </a:r>
            <a:endParaRPr lang="en-US" altLang="x-none" sz="1500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Try/Catch</a:t>
            </a:r>
          </a:p>
        </p:txBody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x-none" dirty="0" smtClean="0"/>
              <a:t>To execute code that might throw an exception, you must enclose it in a </a:t>
            </a:r>
            <a:r>
              <a:rPr lang="en-US" altLang="x-none" dirty="0" smtClean="0">
                <a:latin typeface="Consolas" charset="0"/>
              </a:rPr>
              <a:t>try/catch</a:t>
            </a:r>
            <a:r>
              <a:rPr lang="en-US" altLang="x-none" dirty="0" smtClean="0"/>
              <a:t> statement.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try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    Scanner input = new Scanner(new File("</a:t>
            </a:r>
            <a:r>
              <a:rPr lang="en-US" altLang="x-none" sz="2000" dirty="0" err="1" smtClean="0">
                <a:latin typeface="Consolas" charset="0"/>
              </a:rPr>
              <a:t>data.txt</a:t>
            </a:r>
            <a:r>
              <a:rPr lang="en-US" altLang="x-none" sz="2000" dirty="0" smtClean="0">
                <a:latin typeface="Consolas" charset="0"/>
              </a:rPr>
              <a:t>"));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    while (</a:t>
            </a:r>
            <a:r>
              <a:rPr lang="en-US" altLang="x-none" sz="2000" dirty="0" err="1" smtClean="0">
                <a:latin typeface="Consolas" charset="0"/>
              </a:rPr>
              <a:t>input.hasNextLine</a:t>
            </a:r>
            <a:r>
              <a:rPr lang="en-US" altLang="x-none" sz="2000" dirty="0" smtClean="0">
                <a:latin typeface="Consolas" charset="0"/>
              </a:rPr>
              <a:t>()) {</a:t>
            </a:r>
            <a:br>
              <a:rPr lang="en-US" altLang="x-none" sz="2000" dirty="0" smtClean="0">
                <a:latin typeface="Consolas" charset="0"/>
              </a:rPr>
            </a:br>
            <a:r>
              <a:rPr lang="en-US" altLang="x-none" sz="2000" dirty="0" smtClean="0">
                <a:latin typeface="Consolas" charset="0"/>
              </a:rPr>
              <a:t>		String line = </a:t>
            </a:r>
            <a:r>
              <a:rPr lang="en-US" altLang="x-none" sz="2000" dirty="0" err="1" smtClean="0">
                <a:latin typeface="Consolas" charset="0"/>
              </a:rPr>
              <a:t>input.nextLine</a:t>
            </a:r>
            <a:r>
              <a:rPr lang="en-US" altLang="x-none" sz="2000" dirty="0" smtClean="0">
                <a:latin typeface="Consolas" charset="0"/>
              </a:rPr>
              <a:t>();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	</a:t>
            </a:r>
            <a:r>
              <a:rPr lang="en-US" altLang="x-none" sz="2000" dirty="0" smtClean="0">
                <a:latin typeface="Consolas" charset="0"/>
              </a:rPr>
              <a:t>		</a:t>
            </a:r>
            <a:r>
              <a:rPr lang="en-US" altLang="x-none" sz="2000" dirty="0" err="1" smtClean="0">
                <a:latin typeface="Consolas" charset="0"/>
              </a:rPr>
              <a:t>println</a:t>
            </a:r>
            <a:r>
              <a:rPr lang="en-US" altLang="x-none" sz="2000" dirty="0" smtClean="0">
                <a:latin typeface="Consolas" charset="0"/>
              </a:rPr>
              <a:t>(line);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	</a:t>
            </a:r>
            <a:r>
              <a:rPr lang="en-US" altLang="x-none" sz="2000" dirty="0" smtClean="0">
                <a:latin typeface="Consolas" charset="0"/>
              </a:rPr>
              <a:t>  }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} catch (</a:t>
            </a:r>
            <a:r>
              <a:rPr lang="en-US" altLang="x-none" sz="2000" dirty="0" err="1" smtClean="0">
                <a:solidFill>
                  <a:schemeClr val="accent2"/>
                </a:solidFill>
                <a:latin typeface="Consolas" charset="0"/>
              </a:rPr>
              <a:t>FileNotFoundException</a:t>
            </a: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 ex)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    </a:t>
            </a:r>
            <a:r>
              <a:rPr lang="en-US" altLang="x-none" sz="2000" dirty="0" err="1" smtClean="0">
                <a:latin typeface="Consolas" charset="0"/>
              </a:rPr>
              <a:t>println</a:t>
            </a:r>
            <a:r>
              <a:rPr lang="en-US" altLang="x-none" sz="2000" dirty="0" smtClean="0">
                <a:latin typeface="Consolas" charset="0"/>
              </a:rPr>
              <a:t>("Error reading the file: " + ex);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}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562600" y="1981200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5" name="Freeform 4"/>
          <p:cNvSpPr/>
          <p:nvPr/>
        </p:nvSpPr>
        <p:spPr>
          <a:xfrm>
            <a:off x="4217621" y="2306384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486400" y="5812536"/>
            <a:ext cx="2971800" cy="838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200">
                <a:solidFill>
                  <a:srgbClr val="0000FF"/>
                </a:solidFill>
                <a:latin typeface="Purisa" charset="0"/>
              </a:rPr>
              <a:t>… we immediately jump down here.</a:t>
            </a:r>
          </a:p>
        </p:txBody>
      </p:sp>
      <p:sp>
        <p:nvSpPr>
          <p:cNvPr id="7" name="Freeform 6"/>
          <p:cNvSpPr/>
          <p:nvPr/>
        </p:nvSpPr>
        <p:spPr>
          <a:xfrm>
            <a:off x="5791200" y="4876801"/>
            <a:ext cx="2276856" cy="935736"/>
          </a:xfrm>
          <a:custGeom>
            <a:avLst/>
            <a:gdLst>
              <a:gd name="connsiteX0" fmla="*/ 2267712 w 2267712"/>
              <a:gd name="connsiteY0" fmla="*/ 554142 h 554142"/>
              <a:gd name="connsiteX1" fmla="*/ 2218944 w 2267712"/>
              <a:gd name="connsiteY1" fmla="*/ 517566 h 554142"/>
              <a:gd name="connsiteX2" fmla="*/ 2170176 w 2267712"/>
              <a:gd name="connsiteY2" fmla="*/ 444414 h 554142"/>
              <a:gd name="connsiteX3" fmla="*/ 2133600 w 2267712"/>
              <a:gd name="connsiteY3" fmla="*/ 420030 h 554142"/>
              <a:gd name="connsiteX4" fmla="*/ 2060448 w 2267712"/>
              <a:gd name="connsiteY4" fmla="*/ 346878 h 554142"/>
              <a:gd name="connsiteX5" fmla="*/ 1987296 w 2267712"/>
              <a:gd name="connsiteY5" fmla="*/ 298110 h 554142"/>
              <a:gd name="connsiteX6" fmla="*/ 1950720 w 2267712"/>
              <a:gd name="connsiteY6" fmla="*/ 285918 h 554142"/>
              <a:gd name="connsiteX7" fmla="*/ 1914144 w 2267712"/>
              <a:gd name="connsiteY7" fmla="*/ 261534 h 554142"/>
              <a:gd name="connsiteX8" fmla="*/ 1877568 w 2267712"/>
              <a:gd name="connsiteY8" fmla="*/ 249342 h 554142"/>
              <a:gd name="connsiteX9" fmla="*/ 1840992 w 2267712"/>
              <a:gd name="connsiteY9" fmla="*/ 224958 h 554142"/>
              <a:gd name="connsiteX10" fmla="*/ 1780032 w 2267712"/>
              <a:gd name="connsiteY10" fmla="*/ 212766 h 554142"/>
              <a:gd name="connsiteX11" fmla="*/ 1731264 w 2267712"/>
              <a:gd name="connsiteY11" fmla="*/ 176190 h 554142"/>
              <a:gd name="connsiteX12" fmla="*/ 1694688 w 2267712"/>
              <a:gd name="connsiteY12" fmla="*/ 163998 h 554142"/>
              <a:gd name="connsiteX13" fmla="*/ 1645920 w 2267712"/>
              <a:gd name="connsiteY13" fmla="*/ 139614 h 554142"/>
              <a:gd name="connsiteX14" fmla="*/ 1609344 w 2267712"/>
              <a:gd name="connsiteY14" fmla="*/ 115230 h 554142"/>
              <a:gd name="connsiteX15" fmla="*/ 1524000 w 2267712"/>
              <a:gd name="connsiteY15" fmla="*/ 90846 h 554142"/>
              <a:gd name="connsiteX16" fmla="*/ 1450848 w 2267712"/>
              <a:gd name="connsiteY16" fmla="*/ 66462 h 554142"/>
              <a:gd name="connsiteX17" fmla="*/ 1414272 w 2267712"/>
              <a:gd name="connsiteY17" fmla="*/ 54270 h 554142"/>
              <a:gd name="connsiteX18" fmla="*/ 1255776 w 2267712"/>
              <a:gd name="connsiteY18" fmla="*/ 29886 h 554142"/>
              <a:gd name="connsiteX19" fmla="*/ 877824 w 2267712"/>
              <a:gd name="connsiteY19" fmla="*/ 17694 h 554142"/>
              <a:gd name="connsiteX20" fmla="*/ 451104 w 2267712"/>
              <a:gd name="connsiteY20" fmla="*/ 17694 h 554142"/>
              <a:gd name="connsiteX21" fmla="*/ 414528 w 2267712"/>
              <a:gd name="connsiteY21" fmla="*/ 29886 h 554142"/>
              <a:gd name="connsiteX22" fmla="*/ 329184 w 2267712"/>
              <a:gd name="connsiteY22" fmla="*/ 54270 h 554142"/>
              <a:gd name="connsiteX23" fmla="*/ 256032 w 2267712"/>
              <a:gd name="connsiteY23" fmla="*/ 103038 h 554142"/>
              <a:gd name="connsiteX24" fmla="*/ 146304 w 2267712"/>
              <a:gd name="connsiteY24" fmla="*/ 176190 h 554142"/>
              <a:gd name="connsiteX25" fmla="*/ 109728 w 2267712"/>
              <a:gd name="connsiteY25" fmla="*/ 200574 h 554142"/>
              <a:gd name="connsiteX26" fmla="*/ 73152 w 2267712"/>
              <a:gd name="connsiteY26" fmla="*/ 224958 h 554142"/>
              <a:gd name="connsiteX27" fmla="*/ 36576 w 2267712"/>
              <a:gd name="connsiteY27" fmla="*/ 237150 h 554142"/>
              <a:gd name="connsiteX28" fmla="*/ 24384 w 2267712"/>
              <a:gd name="connsiteY28" fmla="*/ 200574 h 554142"/>
              <a:gd name="connsiteX29" fmla="*/ 0 w 2267712"/>
              <a:gd name="connsiteY29" fmla="*/ 163998 h 554142"/>
              <a:gd name="connsiteX30" fmla="*/ 12192 w 2267712"/>
              <a:gd name="connsiteY30" fmla="*/ 224958 h 554142"/>
              <a:gd name="connsiteX31" fmla="*/ 85344 w 2267712"/>
              <a:gd name="connsiteY31" fmla="*/ 249342 h 554142"/>
              <a:gd name="connsiteX32" fmla="*/ 195072 w 2267712"/>
              <a:gd name="connsiteY32" fmla="*/ 261534 h 554142"/>
              <a:gd name="connsiteX33" fmla="*/ 268224 w 2267712"/>
              <a:gd name="connsiteY33" fmla="*/ 273726 h 554142"/>
              <a:gd name="connsiteX34" fmla="*/ 402336 w 2267712"/>
              <a:gd name="connsiteY34" fmla="*/ 285918 h 554142"/>
              <a:gd name="connsiteX35" fmla="*/ 475488 w 2267712"/>
              <a:gd name="connsiteY35" fmla="*/ 298110 h 554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67712" h="554142">
                <a:moveTo>
                  <a:pt x="2267712" y="554142"/>
                </a:moveTo>
                <a:cubicBezTo>
                  <a:pt x="2251456" y="541950"/>
                  <a:pt x="2232444" y="532753"/>
                  <a:pt x="2218944" y="517566"/>
                </a:cubicBezTo>
                <a:cubicBezTo>
                  <a:pt x="2199474" y="495662"/>
                  <a:pt x="2194560" y="460670"/>
                  <a:pt x="2170176" y="444414"/>
                </a:cubicBezTo>
                <a:cubicBezTo>
                  <a:pt x="2157984" y="436286"/>
                  <a:pt x="2144552" y="429765"/>
                  <a:pt x="2133600" y="420030"/>
                </a:cubicBezTo>
                <a:cubicBezTo>
                  <a:pt x="2107826" y="397120"/>
                  <a:pt x="2089141" y="366006"/>
                  <a:pt x="2060448" y="346878"/>
                </a:cubicBezTo>
                <a:cubicBezTo>
                  <a:pt x="2036064" y="330622"/>
                  <a:pt x="2015098" y="307377"/>
                  <a:pt x="1987296" y="298110"/>
                </a:cubicBezTo>
                <a:cubicBezTo>
                  <a:pt x="1975104" y="294046"/>
                  <a:pt x="1962215" y="291665"/>
                  <a:pt x="1950720" y="285918"/>
                </a:cubicBezTo>
                <a:cubicBezTo>
                  <a:pt x="1937614" y="279365"/>
                  <a:pt x="1927250" y="268087"/>
                  <a:pt x="1914144" y="261534"/>
                </a:cubicBezTo>
                <a:cubicBezTo>
                  <a:pt x="1902649" y="255787"/>
                  <a:pt x="1889063" y="255089"/>
                  <a:pt x="1877568" y="249342"/>
                </a:cubicBezTo>
                <a:cubicBezTo>
                  <a:pt x="1864462" y="242789"/>
                  <a:pt x="1854712" y="230103"/>
                  <a:pt x="1840992" y="224958"/>
                </a:cubicBezTo>
                <a:cubicBezTo>
                  <a:pt x="1821589" y="217682"/>
                  <a:pt x="1800352" y="216830"/>
                  <a:pt x="1780032" y="212766"/>
                </a:cubicBezTo>
                <a:cubicBezTo>
                  <a:pt x="1763776" y="200574"/>
                  <a:pt x="1748907" y="186272"/>
                  <a:pt x="1731264" y="176190"/>
                </a:cubicBezTo>
                <a:cubicBezTo>
                  <a:pt x="1720106" y="169814"/>
                  <a:pt x="1706500" y="169060"/>
                  <a:pt x="1694688" y="163998"/>
                </a:cubicBezTo>
                <a:cubicBezTo>
                  <a:pt x="1677983" y="156839"/>
                  <a:pt x="1661700" y="148631"/>
                  <a:pt x="1645920" y="139614"/>
                </a:cubicBezTo>
                <a:cubicBezTo>
                  <a:pt x="1633198" y="132344"/>
                  <a:pt x="1622450" y="121783"/>
                  <a:pt x="1609344" y="115230"/>
                </a:cubicBezTo>
                <a:cubicBezTo>
                  <a:pt x="1588857" y="104987"/>
                  <a:pt x="1543532" y="96706"/>
                  <a:pt x="1524000" y="90846"/>
                </a:cubicBezTo>
                <a:cubicBezTo>
                  <a:pt x="1499381" y="83460"/>
                  <a:pt x="1475232" y="74590"/>
                  <a:pt x="1450848" y="66462"/>
                </a:cubicBezTo>
                <a:cubicBezTo>
                  <a:pt x="1438656" y="62398"/>
                  <a:pt x="1426949" y="56383"/>
                  <a:pt x="1414272" y="54270"/>
                </a:cubicBezTo>
                <a:cubicBezTo>
                  <a:pt x="1387517" y="49811"/>
                  <a:pt x="1278705" y="31093"/>
                  <a:pt x="1255776" y="29886"/>
                </a:cubicBezTo>
                <a:cubicBezTo>
                  <a:pt x="1129901" y="23261"/>
                  <a:pt x="1003808" y="21758"/>
                  <a:pt x="877824" y="17694"/>
                </a:cubicBezTo>
                <a:cubicBezTo>
                  <a:pt x="692733" y="-8748"/>
                  <a:pt x="769796" y="-2867"/>
                  <a:pt x="451104" y="17694"/>
                </a:cubicBezTo>
                <a:cubicBezTo>
                  <a:pt x="438279" y="18521"/>
                  <a:pt x="426885" y="26355"/>
                  <a:pt x="414528" y="29886"/>
                </a:cubicBezTo>
                <a:cubicBezTo>
                  <a:pt x="401530" y="33600"/>
                  <a:pt x="344660" y="45672"/>
                  <a:pt x="329184" y="54270"/>
                </a:cubicBezTo>
                <a:cubicBezTo>
                  <a:pt x="303566" y="68502"/>
                  <a:pt x="280416" y="86782"/>
                  <a:pt x="256032" y="103038"/>
                </a:cubicBezTo>
                <a:lnTo>
                  <a:pt x="146304" y="176190"/>
                </a:lnTo>
                <a:lnTo>
                  <a:pt x="109728" y="200574"/>
                </a:lnTo>
                <a:cubicBezTo>
                  <a:pt x="97536" y="208702"/>
                  <a:pt x="87053" y="220324"/>
                  <a:pt x="73152" y="224958"/>
                </a:cubicBezTo>
                <a:lnTo>
                  <a:pt x="36576" y="237150"/>
                </a:lnTo>
                <a:cubicBezTo>
                  <a:pt x="32512" y="224958"/>
                  <a:pt x="26904" y="213176"/>
                  <a:pt x="24384" y="200574"/>
                </a:cubicBezTo>
                <a:cubicBezTo>
                  <a:pt x="6586" y="111586"/>
                  <a:pt x="21049" y="79804"/>
                  <a:pt x="0" y="163998"/>
                </a:cubicBezTo>
                <a:cubicBezTo>
                  <a:pt x="4064" y="184318"/>
                  <a:pt x="-2461" y="210305"/>
                  <a:pt x="12192" y="224958"/>
                </a:cubicBezTo>
                <a:cubicBezTo>
                  <a:pt x="30367" y="243133"/>
                  <a:pt x="59798" y="246504"/>
                  <a:pt x="85344" y="249342"/>
                </a:cubicBezTo>
                <a:cubicBezTo>
                  <a:pt x="121920" y="253406"/>
                  <a:pt x="158594" y="256670"/>
                  <a:pt x="195072" y="261534"/>
                </a:cubicBezTo>
                <a:cubicBezTo>
                  <a:pt x="219575" y="264801"/>
                  <a:pt x="243673" y="270838"/>
                  <a:pt x="268224" y="273726"/>
                </a:cubicBezTo>
                <a:cubicBezTo>
                  <a:pt x="312805" y="278971"/>
                  <a:pt x="357632" y="281854"/>
                  <a:pt x="402336" y="285918"/>
                </a:cubicBezTo>
                <a:cubicBezTo>
                  <a:pt x="450478" y="301965"/>
                  <a:pt x="426061" y="298110"/>
                  <a:pt x="475488" y="29811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mtClean="0"/>
              <a:t>Mixing lines and tokens</a:t>
            </a:r>
          </a:p>
        </p:txBody>
      </p:sp>
      <p:sp>
        <p:nvSpPr>
          <p:cNvPr id="141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60000"/>
              </a:lnSpc>
              <a:buFontTx/>
              <a:buNone/>
              <a:defRPr/>
            </a:pPr>
            <a:endParaRPr lang="en-US" altLang="x-none" sz="2200" b="1" smtClean="0">
              <a:solidFill>
                <a:srgbClr val="008080"/>
              </a:solidFill>
              <a:latin typeface="Consolas" charset="0"/>
            </a:endParaRPr>
          </a:p>
          <a:p>
            <a:pPr eaLnBrk="1" hangingPunct="1">
              <a:lnSpc>
                <a:spcPct val="60000"/>
              </a:lnSpc>
              <a:buFontTx/>
              <a:buNone/>
              <a:defRPr/>
            </a:pPr>
            <a:endParaRPr lang="en-US" altLang="x-none" sz="2200" b="1" smtClean="0">
              <a:solidFill>
                <a:srgbClr val="008080"/>
              </a:solidFill>
              <a:latin typeface="Consolas" charset="0"/>
            </a:endParaRPr>
          </a:p>
          <a:p>
            <a:pPr eaLnBrk="1" hangingPunct="1">
              <a:lnSpc>
                <a:spcPct val="60000"/>
              </a:lnSpc>
              <a:buFontTx/>
              <a:buNone/>
              <a:defRPr/>
            </a:pPr>
            <a:endParaRPr lang="en-US" altLang="x-none" sz="2200" b="1" smtClean="0">
              <a:solidFill>
                <a:srgbClr val="008080"/>
              </a:solidFill>
              <a:latin typeface="Consolas" charset="0"/>
            </a:endParaRPr>
          </a:p>
          <a:p>
            <a:pPr eaLnBrk="1" hangingPunct="1">
              <a:lnSpc>
                <a:spcPct val="60000"/>
              </a:lnSpc>
              <a:buFontTx/>
              <a:buNone/>
              <a:defRPr/>
            </a:pPr>
            <a:endParaRPr lang="en-US" altLang="x-none" sz="2200" b="1" smtClean="0">
              <a:solidFill>
                <a:srgbClr val="008080"/>
              </a:solidFill>
              <a:latin typeface="Consolas" charset="0"/>
            </a:endParaRPr>
          </a:p>
          <a:p>
            <a:pPr eaLnBrk="1" hangingPunct="1">
              <a:lnSpc>
                <a:spcPct val="60000"/>
              </a:lnSpc>
              <a:buFontTx/>
              <a:buNone/>
              <a:defRPr/>
            </a:pPr>
            <a:endParaRPr lang="en-US" altLang="x-none" sz="2200" b="1" smtClean="0">
              <a:solidFill>
                <a:srgbClr val="008080"/>
              </a:solidFill>
              <a:latin typeface="Consolas" charset="0"/>
            </a:endParaRPr>
          </a:p>
          <a:p>
            <a:pPr eaLnBrk="1" hangingPunct="1">
              <a:lnSpc>
                <a:spcPct val="60000"/>
              </a:lnSpc>
              <a:buFontTx/>
              <a:buNone/>
              <a:defRPr/>
            </a:pPr>
            <a:endParaRPr lang="en-US" altLang="x-none" sz="2200" b="1" smtClean="0">
              <a:solidFill>
                <a:srgbClr val="008080"/>
              </a:solidFill>
              <a:latin typeface="Consolas" charset="0"/>
            </a:endParaRP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2200" smtClean="0">
                <a:solidFill>
                  <a:srgbClr val="008000"/>
                </a:solidFill>
                <a:latin typeface="Consolas" charset="0"/>
              </a:rPr>
              <a:t>	</a:t>
            </a:r>
            <a:r>
              <a:rPr lang="en-US" altLang="x-none" sz="1800" smtClean="0">
                <a:solidFill>
                  <a:srgbClr val="008000"/>
                </a:solidFill>
                <a:latin typeface="Consolas" charset="0"/>
              </a:rPr>
              <a:t>// Counts the words on each line of a file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smtClean="0">
                <a:latin typeface="Consolas" charset="0"/>
              </a:rPr>
              <a:t>	Scanner input = new Scanner(new File("input.txt"));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smtClean="0">
                <a:latin typeface="Consolas" charset="0"/>
              </a:rPr>
              <a:t>	while (input.hasNextLine()) {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b="1" smtClean="0">
                <a:latin typeface="Consolas" charset="0"/>
              </a:rPr>
              <a:t>	    Scanner tokens = new Scanner(input.nextLine());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endParaRPr lang="en-US" altLang="x-none" sz="800" b="1" smtClean="0">
              <a:latin typeface="Consolas" charset="0"/>
            </a:endParaRP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smtClean="0">
                <a:solidFill>
                  <a:srgbClr val="008000"/>
                </a:solidFill>
                <a:latin typeface="Consolas" charset="0"/>
              </a:rPr>
              <a:t>	    // process the contents of this line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smtClean="0">
                <a:latin typeface="Consolas" charset="0"/>
              </a:rPr>
              <a:t>	    int count = 0;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b="1" smtClean="0">
                <a:latin typeface="Consolas" charset="0"/>
              </a:rPr>
              <a:t>	    while (tokens.hasNext()) {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smtClean="0">
                <a:latin typeface="Consolas" charset="0"/>
              </a:rPr>
              <a:t>	        String word = </a:t>
            </a:r>
            <a:r>
              <a:rPr lang="en-US" altLang="x-none" sz="1800" b="1" smtClean="0">
                <a:latin typeface="Consolas" charset="0"/>
              </a:rPr>
              <a:t>tokens.next();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smtClean="0">
                <a:latin typeface="Consolas" charset="0"/>
              </a:rPr>
              <a:t>	        count++;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b="1" smtClean="0">
                <a:latin typeface="Consolas" charset="0"/>
              </a:rPr>
              <a:t>	    }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smtClean="0">
                <a:latin typeface="Consolas" charset="0"/>
              </a:rPr>
              <a:t>	    println("Line has " + count + " words");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smtClean="0">
                <a:latin typeface="Consolas" charset="0"/>
              </a:rPr>
              <a:t>	}</a:t>
            </a:r>
          </a:p>
          <a:p>
            <a:pPr eaLnBrk="1" hangingPunct="1">
              <a:lnSpc>
                <a:spcPct val="70000"/>
              </a:lnSpc>
              <a:buFontTx/>
              <a:buNone/>
              <a:defRPr/>
            </a:pPr>
            <a:r>
              <a:rPr lang="en-US" altLang="x-none" sz="1800" smtClean="0">
                <a:latin typeface="Consolas" charset="0"/>
              </a:rPr>
              <a:t>	...</a:t>
            </a:r>
          </a:p>
        </p:txBody>
      </p:sp>
      <p:graphicFrame>
        <p:nvGraphicFramePr>
          <p:cNvPr id="1415172" name="Group 4"/>
          <p:cNvGraphicFramePr>
            <a:graphicFrameLocks noGrp="1"/>
          </p:cNvGraphicFramePr>
          <p:nvPr/>
        </p:nvGraphicFramePr>
        <p:xfrm>
          <a:off x="708025" y="1476375"/>
          <a:ext cx="7683500" cy="1066800"/>
        </p:xfrm>
        <a:graphic>
          <a:graphicData uri="http://schemas.openxmlformats.org/drawingml/2006/table">
            <a:tbl>
              <a:tblPr/>
              <a:tblGrid>
                <a:gridCol w="5060950"/>
                <a:gridCol w="2622550"/>
              </a:tblGrid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Input file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input.txt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 :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Output to console: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5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The quick brown fox jumps over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the lazy dog.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Line has 6 words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Line has 3 words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 smtClean="0"/>
              <a:t>GraphicsProgram</a:t>
            </a:r>
            <a:endParaRPr lang="en-US" altLang="x-none" sz="3600" dirty="0" smtClean="0"/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</a:t>
            </a: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Car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9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2689" y="5134467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</a:p>
          <a:p>
            <a:r>
              <a:rPr lang="en-US" dirty="0" smtClean="0">
                <a:latin typeface="Chalkboard"/>
                <a:cs typeface="Chalkboard"/>
              </a:rPr>
              <a:t>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11034" y="4793926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Animation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783299" y="4230050"/>
            <a:ext cx="1075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Events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Memory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39190" y="775547"/>
            <a:ext cx="1429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HW4: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Breakout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3" y="3277593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02" y="4337660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947" y="3854847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444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3183673" y="32766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36908" y="360318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Karel</a:t>
            </a:r>
            <a:r>
              <a:rPr lang="en-US" sz="2400" dirty="0" smtClean="0"/>
              <a:t> Program</a:t>
            </a:r>
            <a:endParaRPr lang="en-US" sz="2400" dirty="0"/>
          </a:p>
        </p:txBody>
      </p:sp>
      <p:sp>
        <p:nvSpPr>
          <p:cNvPr id="21" name="Freeform 20"/>
          <p:cNvSpPr/>
          <p:nvPr/>
        </p:nvSpPr>
        <p:spPr>
          <a:xfrm>
            <a:off x="314092" y="335094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146027" y="3516691"/>
            <a:ext cx="257314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Graphics Program</a:t>
            </a:r>
            <a:endParaRPr lang="en-US" sz="2200" dirty="0"/>
          </a:p>
        </p:txBody>
      </p:sp>
      <p:sp>
        <p:nvSpPr>
          <p:cNvPr id="23" name="Freeform 22"/>
          <p:cNvSpPr/>
          <p:nvPr/>
        </p:nvSpPr>
        <p:spPr>
          <a:xfrm>
            <a:off x="6272560" y="3284034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21168" y="3524125"/>
            <a:ext cx="24753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/>
              <a:t>Console Program</a:t>
            </a:r>
            <a:endParaRPr lang="en-US" sz="2300" dirty="0"/>
          </a:p>
        </p:txBody>
      </p:sp>
      <p:sp>
        <p:nvSpPr>
          <p:cNvPr id="25" name="TextBox 24"/>
          <p:cNvSpPr txBox="1"/>
          <p:nvPr/>
        </p:nvSpPr>
        <p:spPr>
          <a:xfrm>
            <a:off x="315970" y="5089011"/>
            <a:ext cx="27590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/>
              <a:t>SuperKarel</a:t>
            </a:r>
            <a:r>
              <a:rPr lang="en-US" sz="2200" dirty="0" smtClean="0"/>
              <a:t> Program</a:t>
            </a:r>
            <a:endParaRPr lang="en-US" sz="2200" dirty="0"/>
          </a:p>
        </p:txBody>
      </p:sp>
      <p:sp>
        <p:nvSpPr>
          <p:cNvPr id="26" name="Freeform 25"/>
          <p:cNvSpPr/>
          <p:nvPr/>
        </p:nvSpPr>
        <p:spPr>
          <a:xfrm>
            <a:off x="332677" y="4841486"/>
            <a:ext cx="2817542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3124200" y="16002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652026" y="1836574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Program</a:t>
            </a:r>
            <a:endParaRPr lang="en-US" sz="2400" dirty="0"/>
          </a:p>
        </p:txBody>
      </p:sp>
      <p:sp>
        <p:nvSpPr>
          <p:cNvPr id="29" name="Freeform 28"/>
          <p:cNvSpPr/>
          <p:nvPr/>
        </p:nvSpPr>
        <p:spPr>
          <a:xfrm>
            <a:off x="1744673" y="2650612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274829" y="2728671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845204" y="2684066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386164" y="4390203"/>
            <a:ext cx="314396" cy="412595"/>
          </a:xfrm>
          <a:custGeom>
            <a:avLst/>
            <a:gdLst>
              <a:gd name="connsiteX0" fmla="*/ 158279 w 314396"/>
              <a:gd name="connsiteY0" fmla="*/ 0 h 412595"/>
              <a:gd name="connsiteX1" fmla="*/ 147128 w 314396"/>
              <a:gd name="connsiteY1" fmla="*/ 44605 h 412595"/>
              <a:gd name="connsiteX2" fmla="*/ 124826 w 314396"/>
              <a:gd name="connsiteY2" fmla="*/ 367990 h 412595"/>
              <a:gd name="connsiteX3" fmla="*/ 46767 w 314396"/>
              <a:gd name="connsiteY3" fmla="*/ 312234 h 412595"/>
              <a:gd name="connsiteX4" fmla="*/ 2162 w 314396"/>
              <a:gd name="connsiteY4" fmla="*/ 267629 h 412595"/>
              <a:gd name="connsiteX5" fmla="*/ 35616 w 314396"/>
              <a:gd name="connsiteY5" fmla="*/ 301083 h 412595"/>
              <a:gd name="connsiteX6" fmla="*/ 124826 w 314396"/>
              <a:gd name="connsiteY6" fmla="*/ 401444 h 412595"/>
              <a:gd name="connsiteX7" fmla="*/ 158279 w 314396"/>
              <a:gd name="connsiteY7" fmla="*/ 412595 h 412595"/>
              <a:gd name="connsiteX8" fmla="*/ 214035 w 314396"/>
              <a:gd name="connsiteY8" fmla="*/ 367990 h 412595"/>
              <a:gd name="connsiteX9" fmla="*/ 236338 w 314396"/>
              <a:gd name="connsiteY9" fmla="*/ 345688 h 412595"/>
              <a:gd name="connsiteX10" fmla="*/ 269791 w 314396"/>
              <a:gd name="connsiteY10" fmla="*/ 334536 h 412595"/>
              <a:gd name="connsiteX11" fmla="*/ 314396 w 314396"/>
              <a:gd name="connsiteY11" fmla="*/ 289931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396" h="412595">
                <a:moveTo>
                  <a:pt x="158279" y="0"/>
                </a:moveTo>
                <a:cubicBezTo>
                  <a:pt x="154562" y="14868"/>
                  <a:pt x="148147" y="29313"/>
                  <a:pt x="147128" y="44605"/>
                </a:cubicBezTo>
                <a:cubicBezTo>
                  <a:pt x="124889" y="378190"/>
                  <a:pt x="167853" y="238906"/>
                  <a:pt x="124826" y="367990"/>
                </a:cubicBezTo>
                <a:cubicBezTo>
                  <a:pt x="71909" y="315073"/>
                  <a:pt x="100169" y="330034"/>
                  <a:pt x="46767" y="312234"/>
                </a:cubicBezTo>
                <a:lnTo>
                  <a:pt x="2162" y="267629"/>
                </a:lnTo>
                <a:cubicBezTo>
                  <a:pt x="-8989" y="256478"/>
                  <a:pt x="26154" y="288467"/>
                  <a:pt x="35616" y="301083"/>
                </a:cubicBezTo>
                <a:cubicBezTo>
                  <a:pt x="52361" y="323409"/>
                  <a:pt x="101860" y="393789"/>
                  <a:pt x="124826" y="401444"/>
                </a:cubicBezTo>
                <a:lnTo>
                  <a:pt x="158279" y="412595"/>
                </a:lnTo>
                <a:cubicBezTo>
                  <a:pt x="212126" y="358748"/>
                  <a:pt x="143705" y="424253"/>
                  <a:pt x="214035" y="367990"/>
                </a:cubicBezTo>
                <a:cubicBezTo>
                  <a:pt x="222245" y="361422"/>
                  <a:pt x="227323" y="351097"/>
                  <a:pt x="236338" y="345688"/>
                </a:cubicBezTo>
                <a:cubicBezTo>
                  <a:pt x="246417" y="339640"/>
                  <a:pt x="258640" y="338253"/>
                  <a:pt x="269791" y="334536"/>
                </a:cubicBezTo>
                <a:lnTo>
                  <a:pt x="314396" y="28993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5975370" y="2870680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8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Programs</a:t>
            </a:r>
            <a:endParaRPr lang="en-US" dirty="0"/>
          </a:p>
        </p:txBody>
      </p:sp>
      <p:pic>
        <p:nvPicPr>
          <p:cNvPr id="4" name="Picture 3" descr="Screen Shot 2016-06-22 at 7.31.14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129017"/>
            <a:ext cx="4233175" cy="6068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349" y="1269874"/>
            <a:ext cx="3973724" cy="2589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49" y="4163344"/>
            <a:ext cx="3667565" cy="2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0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</a:t>
            </a:r>
            <a:r>
              <a:rPr lang="en-US" dirty="0" err="1" smtClean="0"/>
              <a:t>GraphicsProgram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90600"/>
            <a:ext cx="90297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</a:t>
            </a:r>
            <a:r>
              <a:rPr lang="en-US" dirty="0" err="1" smtClean="0"/>
              <a:t>GraphicsProgram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47244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acm.program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.*;</a:t>
            </a:r>
          </a:p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acm.graphics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.*; </a:t>
            </a:r>
            <a:r>
              <a:rPr lang="en-GB" altLang="x-none" sz="2000" dirty="0">
                <a:solidFill>
                  <a:srgbClr val="008000"/>
                </a:solidFill>
                <a:latin typeface="Consolas" charset="0"/>
              </a:rPr>
              <a:t>// Stanford graphical </a:t>
            </a:r>
            <a:r>
              <a:rPr lang="en-GB" altLang="x-none" sz="2000" dirty="0" smtClean="0">
                <a:solidFill>
                  <a:srgbClr val="008000"/>
                </a:solidFill>
                <a:latin typeface="Consolas" charset="0"/>
              </a:rPr>
              <a:t>objects</a:t>
            </a:r>
            <a:endParaRPr lang="en-US" sz="21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10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smtClean="0">
                <a:latin typeface="Courier" charset="0"/>
                <a:ea typeface="Courier" charset="0"/>
                <a:cs typeface="Courier" charset="0"/>
              </a:rPr>
              <a:t>java.awt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.*;</a:t>
            </a:r>
            <a:r>
              <a:rPr lang="en-GB" altLang="x-none" sz="2000" dirty="0">
                <a:solidFill>
                  <a:srgbClr val="008000"/>
                </a:solidFill>
                <a:latin typeface="Consolas" charset="0"/>
              </a:rPr>
              <a:t> </a:t>
            </a:r>
            <a:r>
              <a:rPr lang="en-GB" altLang="x-none" sz="2000" dirty="0" smtClean="0">
                <a:solidFill>
                  <a:srgbClr val="008000"/>
                </a:solidFill>
                <a:latin typeface="Consolas" charset="0"/>
              </a:rPr>
              <a:t>     // Java graphical objects</a:t>
            </a:r>
            <a:endParaRPr lang="en-US" sz="21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1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21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MyGraphics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1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1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  <a:br>
              <a:rPr lang="en-US" sz="21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1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(50, 50, 200, 250);</a:t>
            </a:r>
          </a:p>
          <a:p>
            <a:pPr marL="0" indent="0">
              <a:buNone/>
            </a:pP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Color.RED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	add(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531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 smtClean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rgbClr val="00B050"/>
                </a:solidFill>
                <a:latin typeface="Consolas" charset="0"/>
              </a:rPr>
              <a:t>//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Create a </a:t>
            </a:r>
            <a:r>
              <a:rPr lang="en-US" altLang="x-none" sz="2800" dirty="0" smtClean="0">
                <a:solidFill>
                  <a:srgbClr val="00B050"/>
                </a:solidFill>
                <a:latin typeface="Consolas" charset="0"/>
              </a:rPr>
              <a:t>200x250 </a:t>
            </a:r>
            <a:r>
              <a:rPr lang="en-US" altLang="x-none" sz="2800" dirty="0" err="1">
                <a:solidFill>
                  <a:srgbClr val="00B050"/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 smtClean="0">
                <a:solidFill>
                  <a:srgbClr val="FF0000"/>
                </a:solidFill>
                <a:latin typeface="Consolas" charset="0"/>
              </a:rPr>
              <a:t>GRect</a:t>
            </a:r>
            <a:r>
              <a:rPr lang="en-US" altLang="x-none" sz="2800" dirty="0" smtClean="0">
                <a:solidFill>
                  <a:srgbClr val="FF0000"/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rgbClr val="FF0000"/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(50, 50, </a:t>
            </a:r>
            <a:r>
              <a:rPr lang="en-US" altLang="x-none" sz="2800" dirty="0" smtClean="0">
                <a:solidFill>
                  <a:srgbClr val="FF0000"/>
                </a:solidFill>
                <a:latin typeface="Consolas" charset="0"/>
              </a:rPr>
              <a:t>200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, </a:t>
            </a:r>
            <a:r>
              <a:rPr lang="en-US" altLang="x-none" sz="2800" dirty="0" smtClean="0">
                <a:solidFill>
                  <a:srgbClr val="FF0000"/>
                </a:solidFill>
                <a:latin typeface="Consolas" charset="0"/>
              </a:rPr>
              <a:t>250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rect.setFilled</a:t>
            </a:r>
            <a:r>
              <a:rPr lang="en-US" altLang="x-none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(true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rect.setColor</a:t>
            </a:r>
            <a:r>
              <a:rPr lang="en-US" altLang="x-none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</a:t>
            </a:r>
            <a:r>
              <a:rPr lang="en-US" altLang="x-none" sz="28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Color.RED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add(</a:t>
            </a:r>
            <a:r>
              <a:rPr lang="en-US" altLang="x-none" sz="28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8621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 smtClean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// Create a 200x250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(50, 50, 200, 250);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rgbClr val="00B050"/>
                </a:solidFill>
                <a:latin typeface="Consolas" charset="0"/>
              </a:rPr>
              <a:t>//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 smtClean="0">
                <a:solidFill>
                  <a:srgbClr val="FF0000"/>
                </a:solidFill>
                <a:latin typeface="Consolas" charset="0"/>
              </a:rPr>
              <a:t>rect.setFilled</a:t>
            </a:r>
            <a:r>
              <a:rPr lang="en-US" altLang="x-none" sz="2800" dirty="0" smtClean="0">
                <a:solidFill>
                  <a:srgbClr val="FF0000"/>
                </a:solidFill>
                <a:latin typeface="Consolas" charset="0"/>
              </a:rPr>
              <a:t>(true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 smtClean="0">
                <a:solidFill>
                  <a:srgbClr val="FF0000"/>
                </a:solidFill>
                <a:latin typeface="Consolas" charset="0"/>
              </a:rPr>
              <a:t>rect.setColor</a:t>
            </a:r>
            <a:r>
              <a:rPr lang="en-US" altLang="x-none" sz="2800" dirty="0" smtClean="0">
                <a:solidFill>
                  <a:srgbClr val="FF0000"/>
                </a:solidFill>
                <a:latin typeface="Consolas" charset="0"/>
              </a:rPr>
              <a:t>(</a:t>
            </a:r>
            <a:r>
              <a:rPr lang="en-US" altLang="x-none" sz="2800" dirty="0" err="1" smtClean="0">
                <a:solidFill>
                  <a:srgbClr val="FF0000"/>
                </a:solidFill>
                <a:latin typeface="Consolas" charset="0"/>
              </a:rPr>
              <a:t>Color.RED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add(</a:t>
            </a:r>
            <a:r>
              <a:rPr lang="en-US" altLang="x-none" sz="28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2150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/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 smtClean="0"/>
              <a:t>GraphicsProgram</a:t>
            </a:r>
            <a:endParaRPr lang="en-US" altLang="x-none" sz="3600" dirty="0" smtClean="0"/>
          </a:p>
          <a:p>
            <a:pPr eaLnBrk="1" hangingPunct="1">
              <a:defRPr/>
            </a:pPr>
            <a:r>
              <a:rPr lang="en-US" altLang="x-none" sz="3600" dirty="0" smtClean="0"/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Practice: </a:t>
            </a:r>
            <a:r>
              <a:rPr lang="en-US" altLang="x-none" sz="3600" dirty="0" smtClean="0"/>
              <a:t>Car</a:t>
            </a:r>
            <a:endParaRPr lang="en-US" altLang="x-none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 smtClean="0">
              <a:solidFill>
                <a:schemeClr val="bg2">
                  <a:lumMod val="60000"/>
                  <a:lumOff val="40000"/>
                </a:schemeClr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// Create a 200x250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(50, 50, 200, 250);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chemeClr val="bg2">
                  <a:lumMod val="60000"/>
                  <a:lumOff val="40000"/>
                </a:schemeClr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rect.setFilled</a:t>
            </a:r>
            <a:r>
              <a:rPr lang="en-US" altLang="x-none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(true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rect.setColor</a:t>
            </a:r>
            <a:r>
              <a:rPr lang="en-US" altLang="x-none" sz="2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</a:t>
            </a:r>
            <a:r>
              <a:rPr lang="en-US" altLang="x-none" sz="28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Color.RED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rgbClr val="00B050"/>
                </a:solidFill>
                <a:latin typeface="Consolas" charset="0"/>
              </a:rPr>
              <a:t>//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rgbClr val="FF0000"/>
                </a:solidFill>
                <a:latin typeface="Consolas" charset="0"/>
              </a:rPr>
              <a:t>add(</a:t>
            </a:r>
            <a:r>
              <a:rPr lang="en-US" altLang="x-none" sz="2800" dirty="0" err="1" smtClean="0">
                <a:solidFill>
                  <a:srgbClr val="FF0000"/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0918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 smtClean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Create a 200x250 </a:t>
            </a:r>
            <a:r>
              <a:rPr lang="en-US" altLang="x-none" sz="2800" dirty="0" err="1">
                <a:solidFill>
                  <a:srgbClr val="00B050"/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latin typeface="Consolas" charset="0"/>
              </a:rPr>
              <a:t>GRect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rect</a:t>
            </a:r>
            <a:r>
              <a:rPr lang="en-US" altLang="x-none" sz="2800" dirty="0"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GRect</a:t>
            </a:r>
            <a:r>
              <a:rPr lang="en-US" altLang="x-none" sz="2800" dirty="0">
                <a:latin typeface="Consolas" charset="0"/>
              </a:rPr>
              <a:t>(50, 50, 200, 250);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rgbClr val="00B050"/>
                </a:solidFill>
                <a:latin typeface="Consolas" charset="0"/>
              </a:rPr>
              <a:t>//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 smtClean="0">
                <a:latin typeface="Consolas" charset="0"/>
              </a:rPr>
              <a:t>rect.setFilled</a:t>
            </a:r>
            <a:r>
              <a:rPr lang="en-US" altLang="x-none" sz="2800" dirty="0" smtClean="0">
                <a:latin typeface="Consolas" charset="0"/>
              </a:rPr>
              <a:t>(</a:t>
            </a:r>
            <a:r>
              <a:rPr lang="en-US" altLang="x-none" sz="2800" dirty="0" smtClean="0">
                <a:solidFill>
                  <a:srgbClr val="7030A0"/>
                </a:solidFill>
                <a:latin typeface="Consolas" charset="0"/>
              </a:rPr>
              <a:t>true</a:t>
            </a:r>
            <a:r>
              <a:rPr lang="en-US" altLang="x-none" sz="2800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 smtClean="0">
                <a:latin typeface="Consolas" charset="0"/>
              </a:rPr>
              <a:t>rect.setColor</a:t>
            </a:r>
            <a:r>
              <a:rPr lang="en-US" altLang="x-none" sz="2800" dirty="0" smtClean="0">
                <a:latin typeface="Consolas" charset="0"/>
              </a:rPr>
              <a:t>(</a:t>
            </a:r>
            <a:r>
              <a:rPr lang="en-US" altLang="x-none" sz="2800" dirty="0" err="1" smtClean="0">
                <a:latin typeface="Consolas" charset="0"/>
              </a:rPr>
              <a:t>Color.</a:t>
            </a:r>
            <a:r>
              <a:rPr lang="en-US" altLang="x-none" sz="2800" dirty="0" err="1" smtClean="0">
                <a:solidFill>
                  <a:srgbClr val="0070C0"/>
                </a:solidFill>
                <a:latin typeface="Consolas" charset="0"/>
              </a:rPr>
              <a:t>RED</a:t>
            </a:r>
            <a:r>
              <a:rPr lang="en-US" altLang="x-none" sz="2800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solidFill>
                  <a:srgbClr val="00B050"/>
                </a:solidFill>
                <a:latin typeface="Consolas" charset="0"/>
              </a:rPr>
              <a:t>//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latin typeface="Consolas" charset="0"/>
              </a:rPr>
              <a:t>add(</a:t>
            </a:r>
            <a:r>
              <a:rPr lang="en-US" altLang="x-none" sz="2800" dirty="0" err="1" smtClean="0">
                <a:latin typeface="Consolas" charset="0"/>
              </a:rPr>
              <a:t>rect</a:t>
            </a:r>
            <a:r>
              <a:rPr lang="en-US" altLang="x-none" sz="2800" dirty="0">
                <a:latin typeface="Consolas" charset="0"/>
              </a:rPr>
              <a:t>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33" y="3916680"/>
            <a:ext cx="3640775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2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Graphics Canvas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71600" y="1759369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4296" y="1152144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0,0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2449769" y="1984966"/>
            <a:ext cx="1658823" cy="646331"/>
            <a:chOff x="2526250" y="1590667"/>
            <a:chExt cx="1658823" cy="64633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40,20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6105" y="4483754"/>
            <a:ext cx="1822688" cy="646331"/>
            <a:chOff x="2526250" y="1588472"/>
            <a:chExt cx="1822688" cy="64633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40,120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92518" y="2590189"/>
            <a:ext cx="1822688" cy="646331"/>
            <a:chOff x="2526250" y="1588472"/>
            <a:chExt cx="1822688" cy="64633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120,40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1066800" y="1905501"/>
            <a:ext cx="0" cy="34852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981200" y="1447800"/>
            <a:ext cx="4834006" cy="1040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67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Collage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6" y="1371600"/>
            <a:ext cx="7404668" cy="53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3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 smtClean="0">
                <a:solidFill>
                  <a:schemeClr val="bg1">
                    <a:lumMod val="75000"/>
                  </a:schemeClr>
                </a:solidFill>
              </a:rPr>
              <a:t>GraphicsProgram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 smtClean="0"/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Cars and Checkerboards</a:t>
            </a:r>
          </a:p>
        </p:txBody>
      </p:sp>
    </p:spTree>
    <p:extLst>
      <p:ext uri="{BB962C8B-B14F-4D97-AF65-F5344CB8AC3E}">
        <p14:creationId xmlns:p14="http://schemas.microsoft.com/office/powerpoint/2010/main" val="145768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Graphical </a:t>
            </a:r>
            <a:r>
              <a:rPr lang="en-US" altLang="x-none" dirty="0" smtClean="0"/>
              <a:t>Objects</a:t>
            </a:r>
            <a:endParaRPr lang="en-US" altLang="x-none" dirty="0"/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latin typeface="Consolas" charset="0"/>
              </a:rPr>
              <a:t>GRect</a:t>
            </a: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GOval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latin typeface="Consolas" charset="0"/>
              </a:rPr>
              <a:t>GLine</a:t>
            </a: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 smtClean="0">
                <a:latin typeface="Consolas" charset="0"/>
              </a:rPr>
              <a:t>GLabel</a:t>
            </a: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latin typeface="Consolas" charset="0"/>
              </a:rPr>
              <a:t>GArc</a:t>
            </a: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latin typeface="Consolas" charset="0"/>
              </a:rPr>
              <a:t>GRoundRect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latin typeface="Consolas" charset="0"/>
              </a:rPr>
              <a:t>GPolygon</a:t>
            </a:r>
            <a:endParaRPr lang="en-US" altLang="x-none" dirty="0">
              <a:latin typeface="Consolas" charset="0"/>
            </a:endParaRPr>
          </a:p>
        </p:txBody>
      </p:sp>
      <p:grpSp>
        <p:nvGrpSpPr>
          <p:cNvPr id="1207300" name="Group 4"/>
          <p:cNvGrpSpPr>
            <a:grpSpLocks/>
          </p:cNvGrpSpPr>
          <p:nvPr/>
        </p:nvGrpSpPr>
        <p:grpSpPr bwMode="auto">
          <a:xfrm>
            <a:off x="98425" y="1708150"/>
            <a:ext cx="2797175" cy="1908174"/>
            <a:chOff x="62" y="1038"/>
            <a:chExt cx="1762" cy="1202"/>
          </a:xfrm>
        </p:grpSpPr>
        <p:sp>
          <p:nvSpPr>
            <p:cNvPr id="1207301" name="Rectangle 5"/>
            <p:cNvSpPr>
              <a:spLocks noChangeArrowheads="1"/>
            </p:cNvSpPr>
            <p:nvPr/>
          </p:nvSpPr>
          <p:spPr bwMode="auto">
            <a:xfrm>
              <a:off x="542" y="1254"/>
              <a:ext cx="701" cy="817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2" name="Text Box 6"/>
            <p:cNvSpPr txBox="1">
              <a:spLocks noChangeArrowheads="1"/>
            </p:cNvSpPr>
            <p:nvPr/>
          </p:nvSpPr>
          <p:spPr bwMode="auto">
            <a:xfrm>
              <a:off x="62" y="1038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3" name="Text Box 7"/>
            <p:cNvSpPr txBox="1">
              <a:spLocks noChangeArrowheads="1"/>
            </p:cNvSpPr>
            <p:nvPr/>
          </p:nvSpPr>
          <p:spPr bwMode="auto">
            <a:xfrm>
              <a:off x="986" y="2063"/>
              <a:ext cx="838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dirty="0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4" name="Group 8"/>
          <p:cNvGrpSpPr>
            <a:grpSpLocks/>
          </p:cNvGrpSpPr>
          <p:nvPr/>
        </p:nvGrpSpPr>
        <p:grpSpPr bwMode="auto">
          <a:xfrm>
            <a:off x="2743200" y="1666875"/>
            <a:ext cx="2867025" cy="2035175"/>
            <a:chOff x="1498" y="1012"/>
            <a:chExt cx="1806" cy="1282"/>
          </a:xfrm>
        </p:grpSpPr>
        <p:sp>
          <p:nvSpPr>
            <p:cNvPr id="1207305" name="Text Box 9"/>
            <p:cNvSpPr txBox="1">
              <a:spLocks noChangeArrowheads="1"/>
            </p:cNvSpPr>
            <p:nvPr/>
          </p:nvSpPr>
          <p:spPr bwMode="auto">
            <a:xfrm>
              <a:off x="1498" y="1012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6" name="Rectangle 10"/>
            <p:cNvSpPr>
              <a:spLocks noChangeArrowheads="1"/>
            </p:cNvSpPr>
            <p:nvPr/>
          </p:nvSpPr>
          <p:spPr bwMode="auto">
            <a:xfrm>
              <a:off x="1944" y="1236"/>
              <a:ext cx="701" cy="874"/>
            </a:xfrm>
            <a:prstGeom prst="rect">
              <a:avLst/>
            </a:prstGeom>
            <a:noFill/>
            <a:ln w="36703">
              <a:solidFill>
                <a:srgbClr val="C0C0C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7" name="Oval 11"/>
            <p:cNvSpPr>
              <a:spLocks noChangeArrowheads="1"/>
            </p:cNvSpPr>
            <p:nvPr/>
          </p:nvSpPr>
          <p:spPr bwMode="auto">
            <a:xfrm>
              <a:off x="1944" y="1236"/>
              <a:ext cx="701" cy="873"/>
            </a:xfrm>
            <a:prstGeom prst="ellips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8" name="Text Box 12"/>
            <p:cNvSpPr txBox="1">
              <a:spLocks noChangeArrowheads="1"/>
            </p:cNvSpPr>
            <p:nvPr/>
          </p:nvSpPr>
          <p:spPr bwMode="auto">
            <a:xfrm>
              <a:off x="2380" y="2117"/>
              <a:ext cx="924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9" name="Group 13"/>
          <p:cNvGrpSpPr>
            <a:grpSpLocks/>
          </p:cNvGrpSpPr>
          <p:nvPr/>
        </p:nvGrpSpPr>
        <p:grpSpPr bwMode="auto">
          <a:xfrm>
            <a:off x="5638799" y="1736725"/>
            <a:ext cx="2437991" cy="1808163"/>
            <a:chOff x="3360" y="1056"/>
            <a:chExt cx="1893" cy="1404"/>
          </a:xfrm>
        </p:grpSpPr>
        <p:sp>
          <p:nvSpPr>
            <p:cNvPr id="1207310" name="Text Box 14"/>
            <p:cNvSpPr txBox="1">
              <a:spLocks noChangeArrowheads="1"/>
            </p:cNvSpPr>
            <p:nvPr/>
          </p:nvSpPr>
          <p:spPr bwMode="auto">
            <a:xfrm>
              <a:off x="3360" y="1056"/>
              <a:ext cx="86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1" name="Text Box 15"/>
            <p:cNvSpPr txBox="1">
              <a:spLocks noChangeArrowheads="1"/>
            </p:cNvSpPr>
            <p:nvPr/>
          </p:nvSpPr>
          <p:spPr bwMode="auto">
            <a:xfrm>
              <a:off x="4320" y="2208"/>
              <a:ext cx="93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2" name="Freeform 16"/>
            <p:cNvSpPr>
              <a:spLocks noChangeArrowheads="1"/>
            </p:cNvSpPr>
            <p:nvPr/>
          </p:nvSpPr>
          <p:spPr bwMode="auto">
            <a:xfrm>
              <a:off x="3840" y="1344"/>
              <a:ext cx="864" cy="864"/>
            </a:xfrm>
            <a:custGeom>
              <a:avLst/>
              <a:gdLst>
                <a:gd name="T0" fmla="*/ 0 w 3811"/>
                <a:gd name="T1" fmla="*/ 0 h 3811"/>
                <a:gd name="T2" fmla="*/ 3810 w 3811"/>
                <a:gd name="T3" fmla="*/ 3810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11" h="3811">
                  <a:moveTo>
                    <a:pt x="0" y="0"/>
                  </a:moveTo>
                  <a:lnTo>
                    <a:pt x="3810" y="3810"/>
                  </a:lnTo>
                </a:path>
              </a:pathLst>
            </a:cu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07313" name="Picture 17" descr="2D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648200"/>
            <a:ext cx="811213" cy="58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4" name="AutoShape 18"/>
          <p:cNvSpPr>
            <a:spLocks noChangeArrowheads="1"/>
          </p:cNvSpPr>
          <p:nvPr/>
        </p:nvSpPr>
        <p:spPr bwMode="auto">
          <a:xfrm>
            <a:off x="2286000" y="5943600"/>
            <a:ext cx="1219200" cy="6096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07315" name="Picture 19" descr="197_bender-big-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4419600"/>
            <a:ext cx="52387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6" name="Text Box 20"/>
          <p:cNvSpPr txBox="1">
            <a:spLocks noChangeArrowheads="1"/>
          </p:cNvSpPr>
          <p:nvPr/>
        </p:nvSpPr>
        <p:spPr bwMode="auto">
          <a:xfrm>
            <a:off x="228600" y="4602163"/>
            <a:ext cx="16144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x-none" sz="2200" i="1">
                <a:solidFill>
                  <a:schemeClr val="accent2"/>
                </a:solidFill>
              </a:rPr>
              <a:t>Hello there!</a:t>
            </a:r>
          </a:p>
        </p:txBody>
      </p:sp>
      <p:sp>
        <p:nvSpPr>
          <p:cNvPr id="1207317" name="AutoShape 21"/>
          <p:cNvSpPr>
            <a:spLocks noChangeArrowheads="1"/>
          </p:cNvSpPr>
          <p:nvPr/>
        </p:nvSpPr>
        <p:spPr bwMode="auto">
          <a:xfrm>
            <a:off x="6324600" y="5867400"/>
            <a:ext cx="914400" cy="762000"/>
          </a:xfrm>
          <a:prstGeom prst="hexagon">
            <a:avLst>
              <a:gd name="adj" fmla="val 30000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Graphical </a:t>
            </a:r>
            <a:r>
              <a:rPr lang="en-US" altLang="x-none" dirty="0" smtClean="0"/>
              <a:t>Objects</a:t>
            </a:r>
            <a:endParaRPr lang="en-US" altLang="x-none" dirty="0"/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GRect</a:t>
            </a:r>
            <a:r>
              <a:rPr lang="en-US" altLang="x-none" b="1" dirty="0">
                <a:solidFill>
                  <a:srgbClr val="0070C0"/>
                </a:solidFill>
                <a:latin typeface="Consolas" charset="0"/>
              </a:rPr>
              <a:t>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GOval</a:t>
            </a:r>
            <a:r>
              <a:rPr lang="en-US" altLang="x-none" b="1" dirty="0">
                <a:solidFill>
                  <a:srgbClr val="0070C0"/>
                </a:solidFill>
                <a:latin typeface="Consolas" charset="0"/>
              </a:rPr>
              <a:t>	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GLine</a:t>
            </a:r>
            <a:endParaRPr lang="en-US" altLang="x-none" b="1" dirty="0">
              <a:solidFill>
                <a:srgbClr val="0070C0"/>
              </a:solidFill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b="1" dirty="0" err="1" smtClean="0">
                <a:solidFill>
                  <a:srgbClr val="0070C0"/>
                </a:solidFill>
                <a:latin typeface="Consolas" charset="0"/>
              </a:rPr>
              <a:t>GLabel</a:t>
            </a: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GArc</a:t>
            </a:r>
            <a:endParaRPr lang="en-US" altLang="x-none" dirty="0">
              <a:solidFill>
                <a:schemeClr val="bg1">
                  <a:lumMod val="85000"/>
                </a:schemeClr>
              </a:solidFill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GRoundRect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GPolygon</a:t>
            </a:r>
            <a:endParaRPr lang="en-US" altLang="x-none" dirty="0">
              <a:solidFill>
                <a:schemeClr val="bg1">
                  <a:lumMod val="85000"/>
                </a:schemeClr>
              </a:solidFill>
              <a:latin typeface="Consolas" charset="0"/>
            </a:endParaRPr>
          </a:p>
        </p:txBody>
      </p:sp>
      <p:grpSp>
        <p:nvGrpSpPr>
          <p:cNvPr id="1207300" name="Group 4"/>
          <p:cNvGrpSpPr>
            <a:grpSpLocks/>
          </p:cNvGrpSpPr>
          <p:nvPr/>
        </p:nvGrpSpPr>
        <p:grpSpPr bwMode="auto">
          <a:xfrm>
            <a:off x="98425" y="1708150"/>
            <a:ext cx="2797175" cy="1908174"/>
            <a:chOff x="62" y="1038"/>
            <a:chExt cx="1762" cy="1202"/>
          </a:xfrm>
        </p:grpSpPr>
        <p:sp>
          <p:nvSpPr>
            <p:cNvPr id="1207301" name="Rectangle 5"/>
            <p:cNvSpPr>
              <a:spLocks noChangeArrowheads="1"/>
            </p:cNvSpPr>
            <p:nvPr/>
          </p:nvSpPr>
          <p:spPr bwMode="auto">
            <a:xfrm>
              <a:off x="542" y="1254"/>
              <a:ext cx="701" cy="817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2" name="Text Box 6"/>
            <p:cNvSpPr txBox="1">
              <a:spLocks noChangeArrowheads="1"/>
            </p:cNvSpPr>
            <p:nvPr/>
          </p:nvSpPr>
          <p:spPr bwMode="auto">
            <a:xfrm>
              <a:off x="62" y="1038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3" name="Text Box 7"/>
            <p:cNvSpPr txBox="1">
              <a:spLocks noChangeArrowheads="1"/>
            </p:cNvSpPr>
            <p:nvPr/>
          </p:nvSpPr>
          <p:spPr bwMode="auto">
            <a:xfrm>
              <a:off x="986" y="2063"/>
              <a:ext cx="838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dirty="0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4" name="Group 8"/>
          <p:cNvGrpSpPr>
            <a:grpSpLocks/>
          </p:cNvGrpSpPr>
          <p:nvPr/>
        </p:nvGrpSpPr>
        <p:grpSpPr bwMode="auto">
          <a:xfrm>
            <a:off x="2743200" y="1666875"/>
            <a:ext cx="2867025" cy="2035175"/>
            <a:chOff x="1498" y="1012"/>
            <a:chExt cx="1806" cy="1282"/>
          </a:xfrm>
        </p:grpSpPr>
        <p:sp>
          <p:nvSpPr>
            <p:cNvPr id="1207305" name="Text Box 9"/>
            <p:cNvSpPr txBox="1">
              <a:spLocks noChangeArrowheads="1"/>
            </p:cNvSpPr>
            <p:nvPr/>
          </p:nvSpPr>
          <p:spPr bwMode="auto">
            <a:xfrm>
              <a:off x="1498" y="1012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6" name="Rectangle 10"/>
            <p:cNvSpPr>
              <a:spLocks noChangeArrowheads="1"/>
            </p:cNvSpPr>
            <p:nvPr/>
          </p:nvSpPr>
          <p:spPr bwMode="auto">
            <a:xfrm>
              <a:off x="1944" y="1236"/>
              <a:ext cx="701" cy="874"/>
            </a:xfrm>
            <a:prstGeom prst="rect">
              <a:avLst/>
            </a:prstGeom>
            <a:noFill/>
            <a:ln w="36703">
              <a:solidFill>
                <a:srgbClr val="C0C0C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7" name="Oval 11"/>
            <p:cNvSpPr>
              <a:spLocks noChangeArrowheads="1"/>
            </p:cNvSpPr>
            <p:nvPr/>
          </p:nvSpPr>
          <p:spPr bwMode="auto">
            <a:xfrm>
              <a:off x="1944" y="1236"/>
              <a:ext cx="701" cy="873"/>
            </a:xfrm>
            <a:prstGeom prst="ellips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8" name="Text Box 12"/>
            <p:cNvSpPr txBox="1">
              <a:spLocks noChangeArrowheads="1"/>
            </p:cNvSpPr>
            <p:nvPr/>
          </p:nvSpPr>
          <p:spPr bwMode="auto">
            <a:xfrm>
              <a:off x="2380" y="2117"/>
              <a:ext cx="924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9" name="Group 13"/>
          <p:cNvGrpSpPr>
            <a:grpSpLocks/>
          </p:cNvGrpSpPr>
          <p:nvPr/>
        </p:nvGrpSpPr>
        <p:grpSpPr bwMode="auto">
          <a:xfrm>
            <a:off x="5638799" y="1736725"/>
            <a:ext cx="2437991" cy="1808163"/>
            <a:chOff x="3360" y="1056"/>
            <a:chExt cx="1893" cy="1404"/>
          </a:xfrm>
        </p:grpSpPr>
        <p:sp>
          <p:nvSpPr>
            <p:cNvPr id="1207310" name="Text Box 14"/>
            <p:cNvSpPr txBox="1">
              <a:spLocks noChangeArrowheads="1"/>
            </p:cNvSpPr>
            <p:nvPr/>
          </p:nvSpPr>
          <p:spPr bwMode="auto">
            <a:xfrm>
              <a:off x="3360" y="1056"/>
              <a:ext cx="86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1" name="Text Box 15"/>
            <p:cNvSpPr txBox="1">
              <a:spLocks noChangeArrowheads="1"/>
            </p:cNvSpPr>
            <p:nvPr/>
          </p:nvSpPr>
          <p:spPr bwMode="auto">
            <a:xfrm>
              <a:off x="4320" y="2208"/>
              <a:ext cx="93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2" name="Freeform 16"/>
            <p:cNvSpPr>
              <a:spLocks noChangeArrowheads="1"/>
            </p:cNvSpPr>
            <p:nvPr/>
          </p:nvSpPr>
          <p:spPr bwMode="auto">
            <a:xfrm>
              <a:off x="3840" y="1344"/>
              <a:ext cx="864" cy="864"/>
            </a:xfrm>
            <a:custGeom>
              <a:avLst/>
              <a:gdLst>
                <a:gd name="T0" fmla="*/ 0 w 3811"/>
                <a:gd name="T1" fmla="*/ 0 h 3811"/>
                <a:gd name="T2" fmla="*/ 3810 w 3811"/>
                <a:gd name="T3" fmla="*/ 3810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11" h="3811">
                  <a:moveTo>
                    <a:pt x="0" y="0"/>
                  </a:moveTo>
                  <a:lnTo>
                    <a:pt x="3810" y="3810"/>
                  </a:lnTo>
                </a:path>
              </a:pathLst>
            </a:cu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07313" name="Picture 17" descr="2D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648200"/>
            <a:ext cx="811213" cy="58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4" name="AutoShape 18"/>
          <p:cNvSpPr>
            <a:spLocks noChangeArrowheads="1"/>
          </p:cNvSpPr>
          <p:nvPr/>
        </p:nvSpPr>
        <p:spPr bwMode="auto">
          <a:xfrm>
            <a:off x="2286000" y="5943600"/>
            <a:ext cx="1219200" cy="6096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07315" name="Picture 19" descr="197_bender-big-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4419600"/>
            <a:ext cx="52387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6" name="Text Box 20"/>
          <p:cNvSpPr txBox="1">
            <a:spLocks noChangeArrowheads="1"/>
          </p:cNvSpPr>
          <p:nvPr/>
        </p:nvSpPr>
        <p:spPr bwMode="auto">
          <a:xfrm>
            <a:off x="228600" y="4602163"/>
            <a:ext cx="16144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x-none" sz="2200" i="1">
                <a:solidFill>
                  <a:schemeClr val="accent2"/>
                </a:solidFill>
              </a:rPr>
              <a:t>Hello there!</a:t>
            </a:r>
          </a:p>
        </p:txBody>
      </p:sp>
      <p:sp>
        <p:nvSpPr>
          <p:cNvPr id="1207317" name="AutoShape 21"/>
          <p:cNvSpPr>
            <a:spLocks noChangeArrowheads="1"/>
          </p:cNvSpPr>
          <p:nvPr/>
        </p:nvSpPr>
        <p:spPr bwMode="auto">
          <a:xfrm>
            <a:off x="6324600" y="5867400"/>
            <a:ext cx="914400" cy="762000"/>
          </a:xfrm>
          <a:prstGeom prst="hexagon">
            <a:avLst>
              <a:gd name="adj" fmla="val 30000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7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3733800" y="13613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GObject</a:t>
            </a:r>
          </a:p>
        </p:txBody>
      </p:sp>
      <p:sp>
        <p:nvSpPr>
          <p:cNvPr id="5125" name="Line 7"/>
          <p:cNvSpPr>
            <a:spLocks noChangeShapeType="1"/>
          </p:cNvSpPr>
          <p:nvPr/>
        </p:nvSpPr>
        <p:spPr bwMode="auto">
          <a:xfrm flipV="1">
            <a:off x="3505200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26670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GRect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48006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GOval</a:t>
            </a:r>
          </a:p>
        </p:txBody>
      </p:sp>
      <p:sp>
        <p:nvSpPr>
          <p:cNvPr id="5128" name="Rectangle 10"/>
          <p:cNvSpPr>
            <a:spLocks noChangeArrowheads="1"/>
          </p:cNvSpPr>
          <p:nvPr/>
        </p:nvSpPr>
        <p:spPr bwMode="auto">
          <a:xfrm>
            <a:off x="69342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i="1" dirty="0" smtClean="0">
                <a:latin typeface="Courier New" charset="0"/>
              </a:rPr>
              <a:t>others</a:t>
            </a:r>
            <a:r>
              <a:rPr lang="mr-IN" altLang="en-US" i="1" dirty="0" smtClean="0">
                <a:latin typeface="Courier New" charset="0"/>
              </a:rPr>
              <a:t>…</a:t>
            </a:r>
            <a:endParaRPr lang="en-US" altLang="en-US" i="1" dirty="0">
              <a:latin typeface="Courier New" charset="0"/>
            </a:endParaRP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5334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GLabel</a:t>
            </a:r>
          </a:p>
        </p:txBody>
      </p:sp>
      <p:sp>
        <p:nvSpPr>
          <p:cNvPr id="5130" name="Line 12"/>
          <p:cNvSpPr>
            <a:spLocks noChangeShapeType="1"/>
          </p:cNvSpPr>
          <p:nvPr/>
        </p:nvSpPr>
        <p:spPr bwMode="auto">
          <a:xfrm flipV="1">
            <a:off x="1371600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1" name="AutoShape 13"/>
          <p:cNvSpPr>
            <a:spLocks noChangeArrowheads="1"/>
          </p:cNvSpPr>
          <p:nvPr/>
        </p:nvSpPr>
        <p:spPr bwMode="auto">
          <a:xfrm rot="3930826">
            <a:off x="3544887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2" name="AutoShape 14"/>
          <p:cNvSpPr>
            <a:spLocks noChangeArrowheads="1"/>
          </p:cNvSpPr>
          <p:nvPr/>
        </p:nvSpPr>
        <p:spPr bwMode="auto">
          <a:xfrm rot="2498793">
            <a:off x="4179888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 flipH="1" flipV="1">
            <a:off x="4848225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H="1" flipV="1">
            <a:off x="5470525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AutoShape 17"/>
          <p:cNvSpPr>
            <a:spLocks noChangeArrowheads="1"/>
          </p:cNvSpPr>
          <p:nvPr/>
        </p:nvSpPr>
        <p:spPr bwMode="auto">
          <a:xfrm rot="17669174" flipH="1">
            <a:off x="5384800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6" name="AutoShape 18"/>
          <p:cNvSpPr>
            <a:spLocks noChangeArrowheads="1"/>
          </p:cNvSpPr>
          <p:nvPr/>
        </p:nvSpPr>
        <p:spPr bwMode="auto">
          <a:xfrm rot="19101207" flipH="1">
            <a:off x="4762500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16242" y="4230029"/>
            <a:ext cx="8111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myRect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(50, 50, 350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270);</a:t>
            </a:r>
          </a:p>
        </p:txBody>
      </p:sp>
      <p:sp>
        <p:nvSpPr>
          <p:cNvPr id="2" name="Freeform 1"/>
          <p:cNvSpPr/>
          <p:nvPr/>
        </p:nvSpPr>
        <p:spPr>
          <a:xfrm>
            <a:off x="3880625" y="5361876"/>
            <a:ext cx="1405054" cy="960865"/>
          </a:xfrm>
          <a:custGeom>
            <a:avLst/>
            <a:gdLst>
              <a:gd name="connsiteX0" fmla="*/ 55756 w 1381603"/>
              <a:gd name="connsiteY0" fmla="*/ 403304 h 1083529"/>
              <a:gd name="connsiteX1" fmla="*/ 33454 w 1381603"/>
              <a:gd name="connsiteY1" fmla="*/ 838202 h 1083529"/>
              <a:gd name="connsiteX2" fmla="*/ 22303 w 1381603"/>
              <a:gd name="connsiteY2" fmla="*/ 882807 h 1083529"/>
              <a:gd name="connsiteX3" fmla="*/ 0 w 1381603"/>
              <a:gd name="connsiteY3" fmla="*/ 994319 h 1083529"/>
              <a:gd name="connsiteX4" fmla="*/ 44605 w 1381603"/>
              <a:gd name="connsiteY4" fmla="*/ 1005470 h 1083529"/>
              <a:gd name="connsiteX5" fmla="*/ 111512 w 1381603"/>
              <a:gd name="connsiteY5" fmla="*/ 1038924 h 1083529"/>
              <a:gd name="connsiteX6" fmla="*/ 189571 w 1381603"/>
              <a:gd name="connsiteY6" fmla="*/ 1050075 h 1083529"/>
              <a:gd name="connsiteX7" fmla="*/ 691376 w 1381603"/>
              <a:gd name="connsiteY7" fmla="*/ 1083529 h 1083529"/>
              <a:gd name="connsiteX8" fmla="*/ 1092820 w 1381603"/>
              <a:gd name="connsiteY8" fmla="*/ 1072377 h 1083529"/>
              <a:gd name="connsiteX9" fmla="*/ 1182029 w 1381603"/>
              <a:gd name="connsiteY9" fmla="*/ 1061226 h 1083529"/>
              <a:gd name="connsiteX10" fmla="*/ 1293542 w 1381603"/>
              <a:gd name="connsiteY10" fmla="*/ 1050075 h 1083529"/>
              <a:gd name="connsiteX11" fmla="*/ 1315844 w 1381603"/>
              <a:gd name="connsiteY11" fmla="*/ 525968 h 1083529"/>
              <a:gd name="connsiteX12" fmla="*/ 1304693 w 1381603"/>
              <a:gd name="connsiteY12" fmla="*/ 470212 h 1083529"/>
              <a:gd name="connsiteX13" fmla="*/ 1293542 w 1381603"/>
              <a:gd name="connsiteY13" fmla="*/ 436758 h 1083529"/>
              <a:gd name="connsiteX14" fmla="*/ 1237786 w 1381603"/>
              <a:gd name="connsiteY14" fmla="*/ 425607 h 1083529"/>
              <a:gd name="connsiteX15" fmla="*/ 802888 w 1381603"/>
              <a:gd name="connsiteY15" fmla="*/ 414455 h 1083529"/>
              <a:gd name="connsiteX16" fmla="*/ 769434 w 1381603"/>
              <a:gd name="connsiteY16" fmla="*/ 403304 h 1083529"/>
              <a:gd name="connsiteX17" fmla="*/ 457200 w 1381603"/>
              <a:gd name="connsiteY17" fmla="*/ 403304 h 1083529"/>
              <a:gd name="connsiteX18" fmla="*/ 367990 w 1381603"/>
              <a:gd name="connsiteY18" fmla="*/ 414455 h 1083529"/>
              <a:gd name="connsiteX19" fmla="*/ 278781 w 1381603"/>
              <a:gd name="connsiteY19" fmla="*/ 392153 h 1083529"/>
              <a:gd name="connsiteX20" fmla="*/ 312234 w 1381603"/>
              <a:gd name="connsiteY20" fmla="*/ 369851 h 1083529"/>
              <a:gd name="connsiteX21" fmla="*/ 356839 w 1381603"/>
              <a:gd name="connsiteY21" fmla="*/ 291792 h 1083529"/>
              <a:gd name="connsiteX22" fmla="*/ 367990 w 1381603"/>
              <a:gd name="connsiteY22" fmla="*/ 224885 h 1083529"/>
              <a:gd name="connsiteX23" fmla="*/ 379142 w 1381603"/>
              <a:gd name="connsiteY23" fmla="*/ 169129 h 1083529"/>
              <a:gd name="connsiteX24" fmla="*/ 390293 w 1381603"/>
              <a:gd name="connsiteY24" fmla="*/ 24163 h 1083529"/>
              <a:gd name="connsiteX25" fmla="*/ 401444 w 1381603"/>
              <a:gd name="connsiteY25" fmla="*/ 57616 h 1083529"/>
              <a:gd name="connsiteX26" fmla="*/ 468351 w 1381603"/>
              <a:gd name="connsiteY26" fmla="*/ 91070 h 1083529"/>
              <a:gd name="connsiteX27" fmla="*/ 591015 w 1381603"/>
              <a:gd name="connsiteY27" fmla="*/ 57616 h 1083529"/>
              <a:gd name="connsiteX28" fmla="*/ 602166 w 1381603"/>
              <a:gd name="connsiteY28" fmla="*/ 24163 h 1083529"/>
              <a:gd name="connsiteX29" fmla="*/ 401444 w 1381603"/>
              <a:gd name="connsiteY29" fmla="*/ 13012 h 1083529"/>
              <a:gd name="connsiteX30" fmla="*/ 367990 w 1381603"/>
              <a:gd name="connsiteY30" fmla="*/ 79919 h 1083529"/>
              <a:gd name="connsiteX31" fmla="*/ 390293 w 1381603"/>
              <a:gd name="connsiteY31" fmla="*/ 102221 h 1083529"/>
              <a:gd name="connsiteX32" fmla="*/ 423746 w 1381603"/>
              <a:gd name="connsiteY32" fmla="*/ 113373 h 1083529"/>
              <a:gd name="connsiteX33" fmla="*/ 546410 w 1381603"/>
              <a:gd name="connsiteY33" fmla="*/ 102221 h 1083529"/>
              <a:gd name="connsiteX34" fmla="*/ 613317 w 1381603"/>
              <a:gd name="connsiteY34" fmla="*/ 79919 h 1083529"/>
              <a:gd name="connsiteX35" fmla="*/ 657922 w 1381603"/>
              <a:gd name="connsiteY35" fmla="*/ 79919 h 1083529"/>
              <a:gd name="connsiteX36" fmla="*/ 669073 w 1381603"/>
              <a:gd name="connsiteY36" fmla="*/ 180280 h 1083529"/>
              <a:gd name="connsiteX37" fmla="*/ 691376 w 1381603"/>
              <a:gd name="connsiteY37" fmla="*/ 224885 h 1083529"/>
              <a:gd name="connsiteX38" fmla="*/ 769434 w 1381603"/>
              <a:gd name="connsiteY38" fmla="*/ 314094 h 1083529"/>
              <a:gd name="connsiteX39" fmla="*/ 791737 w 1381603"/>
              <a:gd name="connsiteY39" fmla="*/ 336397 h 1083529"/>
              <a:gd name="connsiteX40" fmla="*/ 836342 w 1381603"/>
              <a:gd name="connsiteY40" fmla="*/ 358699 h 1083529"/>
              <a:gd name="connsiteX41" fmla="*/ 869795 w 1381603"/>
              <a:gd name="connsiteY41" fmla="*/ 381002 h 108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81603" h="1083529">
                <a:moveTo>
                  <a:pt x="55756" y="403304"/>
                </a:moveTo>
                <a:cubicBezTo>
                  <a:pt x="48322" y="548270"/>
                  <a:pt x="43556" y="693397"/>
                  <a:pt x="33454" y="838202"/>
                </a:cubicBezTo>
                <a:cubicBezTo>
                  <a:pt x="32387" y="853491"/>
                  <a:pt x="25309" y="867779"/>
                  <a:pt x="22303" y="882807"/>
                </a:cubicBezTo>
                <a:cubicBezTo>
                  <a:pt x="-5039" y="1019515"/>
                  <a:pt x="25901" y="890713"/>
                  <a:pt x="0" y="994319"/>
                </a:cubicBezTo>
                <a:cubicBezTo>
                  <a:pt x="14868" y="998036"/>
                  <a:pt x="30375" y="999778"/>
                  <a:pt x="44605" y="1005470"/>
                </a:cubicBezTo>
                <a:cubicBezTo>
                  <a:pt x="67756" y="1014731"/>
                  <a:pt x="87680" y="1031591"/>
                  <a:pt x="111512" y="1038924"/>
                </a:cubicBezTo>
                <a:cubicBezTo>
                  <a:pt x="136634" y="1046654"/>
                  <a:pt x="163593" y="1046078"/>
                  <a:pt x="189571" y="1050075"/>
                </a:cubicBezTo>
                <a:cubicBezTo>
                  <a:pt x="425923" y="1086436"/>
                  <a:pt x="65285" y="1051421"/>
                  <a:pt x="691376" y="1083529"/>
                </a:cubicBezTo>
                <a:lnTo>
                  <a:pt x="1092820" y="1072377"/>
                </a:lnTo>
                <a:cubicBezTo>
                  <a:pt x="1122757" y="1071016"/>
                  <a:pt x="1152245" y="1064535"/>
                  <a:pt x="1182029" y="1061226"/>
                </a:cubicBezTo>
                <a:cubicBezTo>
                  <a:pt x="1219157" y="1057101"/>
                  <a:pt x="1256371" y="1053792"/>
                  <a:pt x="1293542" y="1050075"/>
                </a:cubicBezTo>
                <a:cubicBezTo>
                  <a:pt x="1465490" y="935443"/>
                  <a:pt x="1336214" y="1035224"/>
                  <a:pt x="1315844" y="525968"/>
                </a:cubicBezTo>
                <a:cubicBezTo>
                  <a:pt x="1315086" y="507030"/>
                  <a:pt x="1309290" y="488600"/>
                  <a:pt x="1304693" y="470212"/>
                </a:cubicBezTo>
                <a:cubicBezTo>
                  <a:pt x="1301842" y="458808"/>
                  <a:pt x="1303322" y="443278"/>
                  <a:pt x="1293542" y="436758"/>
                </a:cubicBezTo>
                <a:cubicBezTo>
                  <a:pt x="1277772" y="426245"/>
                  <a:pt x="1256720" y="426468"/>
                  <a:pt x="1237786" y="425607"/>
                </a:cubicBezTo>
                <a:cubicBezTo>
                  <a:pt x="1092922" y="419022"/>
                  <a:pt x="947854" y="418172"/>
                  <a:pt x="802888" y="414455"/>
                </a:cubicBezTo>
                <a:cubicBezTo>
                  <a:pt x="791737" y="410738"/>
                  <a:pt x="781029" y="405236"/>
                  <a:pt x="769434" y="403304"/>
                </a:cubicBezTo>
                <a:cubicBezTo>
                  <a:pt x="642015" y="382068"/>
                  <a:pt x="611853" y="395165"/>
                  <a:pt x="457200" y="403304"/>
                </a:cubicBezTo>
                <a:lnTo>
                  <a:pt x="367990" y="414455"/>
                </a:lnTo>
                <a:cubicBezTo>
                  <a:pt x="351751" y="416366"/>
                  <a:pt x="223527" y="461220"/>
                  <a:pt x="278781" y="392153"/>
                </a:cubicBezTo>
                <a:cubicBezTo>
                  <a:pt x="287153" y="381688"/>
                  <a:pt x="301083" y="377285"/>
                  <a:pt x="312234" y="369851"/>
                </a:cubicBezTo>
                <a:cubicBezTo>
                  <a:pt x="327167" y="347451"/>
                  <a:pt x="349121" y="317518"/>
                  <a:pt x="356839" y="291792"/>
                </a:cubicBezTo>
                <a:cubicBezTo>
                  <a:pt x="363336" y="270136"/>
                  <a:pt x="363945" y="247130"/>
                  <a:pt x="367990" y="224885"/>
                </a:cubicBezTo>
                <a:cubicBezTo>
                  <a:pt x="371381" y="206237"/>
                  <a:pt x="375425" y="187714"/>
                  <a:pt x="379142" y="169129"/>
                </a:cubicBezTo>
                <a:cubicBezTo>
                  <a:pt x="382859" y="120807"/>
                  <a:pt x="380789" y="71687"/>
                  <a:pt x="390293" y="24163"/>
                </a:cubicBezTo>
                <a:cubicBezTo>
                  <a:pt x="392598" y="12637"/>
                  <a:pt x="394101" y="48438"/>
                  <a:pt x="401444" y="57616"/>
                </a:cubicBezTo>
                <a:cubicBezTo>
                  <a:pt x="417166" y="77268"/>
                  <a:pt x="446312" y="83724"/>
                  <a:pt x="468351" y="91070"/>
                </a:cubicBezTo>
                <a:cubicBezTo>
                  <a:pt x="503164" y="86718"/>
                  <a:pt x="562901" y="92758"/>
                  <a:pt x="591015" y="57616"/>
                </a:cubicBezTo>
                <a:cubicBezTo>
                  <a:pt x="598358" y="48438"/>
                  <a:pt x="598449" y="35314"/>
                  <a:pt x="602166" y="24163"/>
                </a:cubicBezTo>
                <a:cubicBezTo>
                  <a:pt x="492796" y="-12295"/>
                  <a:pt x="558687" y="-92"/>
                  <a:pt x="401444" y="13012"/>
                </a:cubicBezTo>
                <a:cubicBezTo>
                  <a:pt x="394217" y="23852"/>
                  <a:pt x="364439" y="62163"/>
                  <a:pt x="367990" y="79919"/>
                </a:cubicBezTo>
                <a:cubicBezTo>
                  <a:pt x="370052" y="90228"/>
                  <a:pt x="381278" y="96812"/>
                  <a:pt x="390293" y="102221"/>
                </a:cubicBezTo>
                <a:cubicBezTo>
                  <a:pt x="400372" y="108269"/>
                  <a:pt x="412595" y="109656"/>
                  <a:pt x="423746" y="113373"/>
                </a:cubicBezTo>
                <a:cubicBezTo>
                  <a:pt x="464634" y="109656"/>
                  <a:pt x="505978" y="109356"/>
                  <a:pt x="546410" y="102221"/>
                </a:cubicBezTo>
                <a:cubicBezTo>
                  <a:pt x="569561" y="98135"/>
                  <a:pt x="613317" y="79919"/>
                  <a:pt x="613317" y="79919"/>
                </a:cubicBezTo>
                <a:cubicBezTo>
                  <a:pt x="626062" y="67174"/>
                  <a:pt x="645178" y="33189"/>
                  <a:pt x="657922" y="79919"/>
                </a:cubicBezTo>
                <a:cubicBezTo>
                  <a:pt x="666778" y="112393"/>
                  <a:pt x="661504" y="147482"/>
                  <a:pt x="669073" y="180280"/>
                </a:cubicBezTo>
                <a:cubicBezTo>
                  <a:pt x="672811" y="196478"/>
                  <a:pt x="683128" y="210452"/>
                  <a:pt x="691376" y="224885"/>
                </a:cubicBezTo>
                <a:cubicBezTo>
                  <a:pt x="715964" y="267914"/>
                  <a:pt x="728311" y="272971"/>
                  <a:pt x="769434" y="314094"/>
                </a:cubicBezTo>
                <a:cubicBezTo>
                  <a:pt x="776868" y="321528"/>
                  <a:pt x="782333" y="331695"/>
                  <a:pt x="791737" y="336397"/>
                </a:cubicBezTo>
                <a:lnTo>
                  <a:pt x="836342" y="358699"/>
                </a:lnTo>
                <a:cubicBezTo>
                  <a:pt x="861272" y="383630"/>
                  <a:pt x="848131" y="381002"/>
                  <a:pt x="869795" y="38100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371279" y="4839629"/>
            <a:ext cx="1137424" cy="428016"/>
          </a:xfrm>
          <a:custGeom>
            <a:avLst/>
            <a:gdLst>
              <a:gd name="connsiteX0" fmla="*/ 0 w 1137424"/>
              <a:gd name="connsiteY0" fmla="*/ 323386 h 428016"/>
              <a:gd name="connsiteX1" fmla="*/ 22302 w 1137424"/>
              <a:gd name="connsiteY1" fmla="*/ 423747 h 428016"/>
              <a:gd name="connsiteX2" fmla="*/ 167268 w 1137424"/>
              <a:gd name="connsiteY2" fmla="*/ 111513 h 428016"/>
              <a:gd name="connsiteX3" fmla="*/ 133814 w 1137424"/>
              <a:gd name="connsiteY3" fmla="*/ 89210 h 428016"/>
              <a:gd name="connsiteX4" fmla="*/ 66907 w 1137424"/>
              <a:gd name="connsiteY4" fmla="*/ 211874 h 428016"/>
              <a:gd name="connsiteX5" fmla="*/ 133814 w 1137424"/>
              <a:gd name="connsiteY5" fmla="*/ 334537 h 428016"/>
              <a:gd name="connsiteX6" fmla="*/ 178419 w 1137424"/>
              <a:gd name="connsiteY6" fmla="*/ 345688 h 428016"/>
              <a:gd name="connsiteX7" fmla="*/ 334536 w 1137424"/>
              <a:gd name="connsiteY7" fmla="*/ 323386 h 428016"/>
              <a:gd name="connsiteX8" fmla="*/ 390292 w 1137424"/>
              <a:gd name="connsiteY8" fmla="*/ 267630 h 428016"/>
              <a:gd name="connsiteX9" fmla="*/ 401444 w 1137424"/>
              <a:gd name="connsiteY9" fmla="*/ 234176 h 428016"/>
              <a:gd name="connsiteX10" fmla="*/ 423746 w 1137424"/>
              <a:gd name="connsiteY10" fmla="*/ 200722 h 428016"/>
              <a:gd name="connsiteX11" fmla="*/ 446049 w 1137424"/>
              <a:gd name="connsiteY11" fmla="*/ 122664 h 428016"/>
              <a:gd name="connsiteX12" fmla="*/ 434897 w 1137424"/>
              <a:gd name="connsiteY12" fmla="*/ 55756 h 428016"/>
              <a:gd name="connsiteX13" fmla="*/ 356839 w 1137424"/>
              <a:gd name="connsiteY13" fmla="*/ 100361 h 428016"/>
              <a:gd name="connsiteX14" fmla="*/ 345688 w 1137424"/>
              <a:gd name="connsiteY14" fmla="*/ 133815 h 428016"/>
              <a:gd name="connsiteX15" fmla="*/ 356839 w 1137424"/>
              <a:gd name="connsiteY15" fmla="*/ 301083 h 428016"/>
              <a:gd name="connsiteX16" fmla="*/ 367990 w 1137424"/>
              <a:gd name="connsiteY16" fmla="*/ 334537 h 428016"/>
              <a:gd name="connsiteX17" fmla="*/ 401444 w 1137424"/>
              <a:gd name="connsiteY17" fmla="*/ 356839 h 428016"/>
              <a:gd name="connsiteX18" fmla="*/ 479502 w 1137424"/>
              <a:gd name="connsiteY18" fmla="*/ 390293 h 428016"/>
              <a:gd name="connsiteX19" fmla="*/ 669073 w 1137424"/>
              <a:gd name="connsiteY19" fmla="*/ 379142 h 428016"/>
              <a:gd name="connsiteX20" fmla="*/ 702527 w 1137424"/>
              <a:gd name="connsiteY20" fmla="*/ 323386 h 428016"/>
              <a:gd name="connsiteX21" fmla="*/ 724829 w 1137424"/>
              <a:gd name="connsiteY21" fmla="*/ 301083 h 428016"/>
              <a:gd name="connsiteX22" fmla="*/ 735980 w 1137424"/>
              <a:gd name="connsiteY22" fmla="*/ 267630 h 428016"/>
              <a:gd name="connsiteX23" fmla="*/ 769434 w 1137424"/>
              <a:gd name="connsiteY23" fmla="*/ 144966 h 428016"/>
              <a:gd name="connsiteX24" fmla="*/ 758283 w 1137424"/>
              <a:gd name="connsiteY24" fmla="*/ 89210 h 428016"/>
              <a:gd name="connsiteX25" fmla="*/ 691375 w 1137424"/>
              <a:gd name="connsiteY25" fmla="*/ 22303 h 428016"/>
              <a:gd name="connsiteX26" fmla="*/ 669073 w 1137424"/>
              <a:gd name="connsiteY26" fmla="*/ 0 h 428016"/>
              <a:gd name="connsiteX27" fmla="*/ 591014 w 1137424"/>
              <a:gd name="connsiteY27" fmla="*/ 11152 h 428016"/>
              <a:gd name="connsiteX28" fmla="*/ 557561 w 1137424"/>
              <a:gd name="connsiteY28" fmla="*/ 78059 h 428016"/>
              <a:gd name="connsiteX29" fmla="*/ 602166 w 1137424"/>
              <a:gd name="connsiteY29" fmla="*/ 289932 h 428016"/>
              <a:gd name="connsiteX30" fmla="*/ 624468 w 1137424"/>
              <a:gd name="connsiteY30" fmla="*/ 312235 h 428016"/>
              <a:gd name="connsiteX31" fmla="*/ 691375 w 1137424"/>
              <a:gd name="connsiteY31" fmla="*/ 356839 h 428016"/>
              <a:gd name="connsiteX32" fmla="*/ 802888 w 1137424"/>
              <a:gd name="connsiteY32" fmla="*/ 345688 h 428016"/>
              <a:gd name="connsiteX33" fmla="*/ 880946 w 1137424"/>
              <a:gd name="connsiteY33" fmla="*/ 312235 h 428016"/>
              <a:gd name="connsiteX34" fmla="*/ 936702 w 1137424"/>
              <a:gd name="connsiteY34" fmla="*/ 278781 h 428016"/>
              <a:gd name="connsiteX35" fmla="*/ 959005 w 1137424"/>
              <a:gd name="connsiteY35" fmla="*/ 256478 h 428016"/>
              <a:gd name="connsiteX36" fmla="*/ 992458 w 1137424"/>
              <a:gd name="connsiteY36" fmla="*/ 234176 h 428016"/>
              <a:gd name="connsiteX37" fmla="*/ 1014761 w 1137424"/>
              <a:gd name="connsiteY37" fmla="*/ 211874 h 428016"/>
              <a:gd name="connsiteX38" fmla="*/ 1070517 w 1137424"/>
              <a:gd name="connsiteY38" fmla="*/ 167269 h 428016"/>
              <a:gd name="connsiteX39" fmla="*/ 1081668 w 1137424"/>
              <a:gd name="connsiteY39" fmla="*/ 133815 h 428016"/>
              <a:gd name="connsiteX40" fmla="*/ 1103971 w 1137424"/>
              <a:gd name="connsiteY40" fmla="*/ 100361 h 428016"/>
              <a:gd name="connsiteX41" fmla="*/ 1092819 w 1137424"/>
              <a:gd name="connsiteY41" fmla="*/ 22303 h 428016"/>
              <a:gd name="connsiteX42" fmla="*/ 892097 w 1137424"/>
              <a:gd name="connsiteY42" fmla="*/ 66908 h 428016"/>
              <a:gd name="connsiteX43" fmla="*/ 880946 w 1137424"/>
              <a:gd name="connsiteY43" fmla="*/ 100361 h 428016"/>
              <a:gd name="connsiteX44" fmla="*/ 903249 w 1137424"/>
              <a:gd name="connsiteY44" fmla="*/ 256478 h 428016"/>
              <a:gd name="connsiteX45" fmla="*/ 970156 w 1137424"/>
              <a:gd name="connsiteY45" fmla="*/ 345688 h 428016"/>
              <a:gd name="connsiteX46" fmla="*/ 1003610 w 1137424"/>
              <a:gd name="connsiteY46" fmla="*/ 367991 h 428016"/>
              <a:gd name="connsiteX47" fmla="*/ 1070517 w 1137424"/>
              <a:gd name="connsiteY47" fmla="*/ 390293 h 428016"/>
              <a:gd name="connsiteX48" fmla="*/ 1103971 w 1137424"/>
              <a:gd name="connsiteY48" fmla="*/ 412595 h 428016"/>
              <a:gd name="connsiteX49" fmla="*/ 1137424 w 1137424"/>
              <a:gd name="connsiteY49" fmla="*/ 423747 h 4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7424" h="428016">
                <a:moveTo>
                  <a:pt x="0" y="323386"/>
                </a:moveTo>
                <a:cubicBezTo>
                  <a:pt x="7434" y="356840"/>
                  <a:pt x="-1081" y="448800"/>
                  <a:pt x="22302" y="423747"/>
                </a:cubicBezTo>
                <a:cubicBezTo>
                  <a:pt x="118369" y="320818"/>
                  <a:pt x="138780" y="225465"/>
                  <a:pt x="167268" y="111513"/>
                </a:cubicBezTo>
                <a:cubicBezTo>
                  <a:pt x="156117" y="104079"/>
                  <a:pt x="147216" y="89210"/>
                  <a:pt x="133814" y="89210"/>
                </a:cubicBezTo>
                <a:cubicBezTo>
                  <a:pt x="50673" y="89210"/>
                  <a:pt x="73766" y="150143"/>
                  <a:pt x="66907" y="211874"/>
                </a:cubicBezTo>
                <a:cubicBezTo>
                  <a:pt x="85574" y="286538"/>
                  <a:pt x="69627" y="302443"/>
                  <a:pt x="133814" y="334537"/>
                </a:cubicBezTo>
                <a:cubicBezTo>
                  <a:pt x="147522" y="341391"/>
                  <a:pt x="163551" y="341971"/>
                  <a:pt x="178419" y="345688"/>
                </a:cubicBezTo>
                <a:cubicBezTo>
                  <a:pt x="230458" y="338254"/>
                  <a:pt x="283366" y="335426"/>
                  <a:pt x="334536" y="323386"/>
                </a:cubicBezTo>
                <a:cubicBezTo>
                  <a:pt x="359812" y="317439"/>
                  <a:pt x="379884" y="288445"/>
                  <a:pt x="390292" y="267630"/>
                </a:cubicBezTo>
                <a:cubicBezTo>
                  <a:pt x="395549" y="257116"/>
                  <a:pt x="396187" y="244690"/>
                  <a:pt x="401444" y="234176"/>
                </a:cubicBezTo>
                <a:cubicBezTo>
                  <a:pt x="407438" y="222189"/>
                  <a:pt x="417752" y="212709"/>
                  <a:pt x="423746" y="200722"/>
                </a:cubicBezTo>
                <a:cubicBezTo>
                  <a:pt x="431744" y="184726"/>
                  <a:pt x="442477" y="136953"/>
                  <a:pt x="446049" y="122664"/>
                </a:cubicBezTo>
                <a:cubicBezTo>
                  <a:pt x="442332" y="100361"/>
                  <a:pt x="452267" y="70231"/>
                  <a:pt x="434897" y="55756"/>
                </a:cubicBezTo>
                <a:cubicBezTo>
                  <a:pt x="396511" y="23768"/>
                  <a:pt x="368080" y="83500"/>
                  <a:pt x="356839" y="100361"/>
                </a:cubicBezTo>
                <a:cubicBezTo>
                  <a:pt x="353122" y="111512"/>
                  <a:pt x="345688" y="122060"/>
                  <a:pt x="345688" y="133815"/>
                </a:cubicBezTo>
                <a:cubicBezTo>
                  <a:pt x="345688" y="189695"/>
                  <a:pt x="350668" y="245545"/>
                  <a:pt x="356839" y="301083"/>
                </a:cubicBezTo>
                <a:cubicBezTo>
                  <a:pt x="358137" y="312766"/>
                  <a:pt x="360647" y="325358"/>
                  <a:pt x="367990" y="334537"/>
                </a:cubicBezTo>
                <a:cubicBezTo>
                  <a:pt x="376362" y="345002"/>
                  <a:pt x="389808" y="350190"/>
                  <a:pt x="401444" y="356839"/>
                </a:cubicBezTo>
                <a:cubicBezTo>
                  <a:pt x="440030" y="378888"/>
                  <a:pt x="441969" y="377782"/>
                  <a:pt x="479502" y="390293"/>
                </a:cubicBezTo>
                <a:cubicBezTo>
                  <a:pt x="542692" y="386576"/>
                  <a:pt x="606548" y="389014"/>
                  <a:pt x="669073" y="379142"/>
                </a:cubicBezTo>
                <a:cubicBezTo>
                  <a:pt x="694040" y="375200"/>
                  <a:pt x="694363" y="336992"/>
                  <a:pt x="702527" y="323386"/>
                </a:cubicBezTo>
                <a:cubicBezTo>
                  <a:pt x="707936" y="314371"/>
                  <a:pt x="717395" y="308517"/>
                  <a:pt x="724829" y="301083"/>
                </a:cubicBezTo>
                <a:cubicBezTo>
                  <a:pt x="728546" y="289932"/>
                  <a:pt x="732887" y="278970"/>
                  <a:pt x="735980" y="267630"/>
                </a:cubicBezTo>
                <a:cubicBezTo>
                  <a:pt x="773712" y="129281"/>
                  <a:pt x="743767" y="221970"/>
                  <a:pt x="769434" y="144966"/>
                </a:cubicBezTo>
                <a:cubicBezTo>
                  <a:pt x="765717" y="126381"/>
                  <a:pt x="764938" y="106957"/>
                  <a:pt x="758283" y="89210"/>
                </a:cubicBezTo>
                <a:cubicBezTo>
                  <a:pt x="744610" y="52750"/>
                  <a:pt x="720438" y="46522"/>
                  <a:pt x="691375" y="22303"/>
                </a:cubicBezTo>
                <a:cubicBezTo>
                  <a:pt x="683298" y="15572"/>
                  <a:pt x="676507" y="7434"/>
                  <a:pt x="669073" y="0"/>
                </a:cubicBezTo>
                <a:cubicBezTo>
                  <a:pt x="643053" y="3717"/>
                  <a:pt x="615032" y="477"/>
                  <a:pt x="591014" y="11152"/>
                </a:cubicBezTo>
                <a:cubicBezTo>
                  <a:pt x="574096" y="18671"/>
                  <a:pt x="562509" y="63215"/>
                  <a:pt x="557561" y="78059"/>
                </a:cubicBezTo>
                <a:cubicBezTo>
                  <a:pt x="572326" y="196182"/>
                  <a:pt x="548673" y="223065"/>
                  <a:pt x="602166" y="289932"/>
                </a:cubicBezTo>
                <a:cubicBezTo>
                  <a:pt x="608734" y="298142"/>
                  <a:pt x="616057" y="305927"/>
                  <a:pt x="624468" y="312235"/>
                </a:cubicBezTo>
                <a:cubicBezTo>
                  <a:pt x="645911" y="328317"/>
                  <a:pt x="691375" y="356839"/>
                  <a:pt x="691375" y="356839"/>
                </a:cubicBezTo>
                <a:cubicBezTo>
                  <a:pt x="728546" y="353122"/>
                  <a:pt x="765966" y="351368"/>
                  <a:pt x="802888" y="345688"/>
                </a:cubicBezTo>
                <a:cubicBezTo>
                  <a:pt x="826587" y="342042"/>
                  <a:pt x="861925" y="321745"/>
                  <a:pt x="880946" y="312235"/>
                </a:cubicBezTo>
                <a:cubicBezTo>
                  <a:pt x="937458" y="255723"/>
                  <a:pt x="864322" y="322210"/>
                  <a:pt x="936702" y="278781"/>
                </a:cubicBezTo>
                <a:cubicBezTo>
                  <a:pt x="945717" y="273372"/>
                  <a:pt x="950795" y="263046"/>
                  <a:pt x="959005" y="256478"/>
                </a:cubicBezTo>
                <a:cubicBezTo>
                  <a:pt x="969470" y="248106"/>
                  <a:pt x="981993" y="242548"/>
                  <a:pt x="992458" y="234176"/>
                </a:cubicBezTo>
                <a:cubicBezTo>
                  <a:pt x="1000668" y="227608"/>
                  <a:pt x="1006551" y="218442"/>
                  <a:pt x="1014761" y="211874"/>
                </a:cubicBezTo>
                <a:cubicBezTo>
                  <a:pt x="1085097" y="155605"/>
                  <a:pt x="1016666" y="221118"/>
                  <a:pt x="1070517" y="167269"/>
                </a:cubicBezTo>
                <a:cubicBezTo>
                  <a:pt x="1074234" y="156118"/>
                  <a:pt x="1076411" y="144329"/>
                  <a:pt x="1081668" y="133815"/>
                </a:cubicBezTo>
                <a:cubicBezTo>
                  <a:pt x="1087662" y="121828"/>
                  <a:pt x="1102637" y="113697"/>
                  <a:pt x="1103971" y="100361"/>
                </a:cubicBezTo>
                <a:cubicBezTo>
                  <a:pt x="1106586" y="74208"/>
                  <a:pt x="1096536" y="48322"/>
                  <a:pt x="1092819" y="22303"/>
                </a:cubicBezTo>
                <a:cubicBezTo>
                  <a:pt x="964541" y="30320"/>
                  <a:pt x="933169" y="-15234"/>
                  <a:pt x="892097" y="66908"/>
                </a:cubicBezTo>
                <a:cubicBezTo>
                  <a:pt x="886840" y="77421"/>
                  <a:pt x="884663" y="89210"/>
                  <a:pt x="880946" y="100361"/>
                </a:cubicBezTo>
                <a:cubicBezTo>
                  <a:pt x="888380" y="152400"/>
                  <a:pt x="888144" y="206128"/>
                  <a:pt x="903249" y="256478"/>
                </a:cubicBezTo>
                <a:cubicBezTo>
                  <a:pt x="908884" y="275260"/>
                  <a:pt x="946472" y="326741"/>
                  <a:pt x="970156" y="345688"/>
                </a:cubicBezTo>
                <a:cubicBezTo>
                  <a:pt x="980621" y="354060"/>
                  <a:pt x="991363" y="362548"/>
                  <a:pt x="1003610" y="367991"/>
                </a:cubicBezTo>
                <a:cubicBezTo>
                  <a:pt x="1025093" y="377539"/>
                  <a:pt x="1050956" y="377253"/>
                  <a:pt x="1070517" y="390293"/>
                </a:cubicBezTo>
                <a:cubicBezTo>
                  <a:pt x="1081668" y="397727"/>
                  <a:pt x="1091984" y="406601"/>
                  <a:pt x="1103971" y="412595"/>
                </a:cubicBezTo>
                <a:cubicBezTo>
                  <a:pt x="1114484" y="417852"/>
                  <a:pt x="1137424" y="423747"/>
                  <a:pt x="1137424" y="42374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x-none" dirty="0"/>
              <a:t>Graphical </a:t>
            </a:r>
            <a:r>
              <a:rPr lang="en-US" altLang="x-none" dirty="0" smtClean="0"/>
              <a:t>Objects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44181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5125" grpId="0" animBg="1"/>
      <p:bldP spid="5128" grpId="0" animBg="1"/>
      <p:bldP spid="5130" grpId="0" animBg="1"/>
      <p:bldP spid="5131" grpId="0" animBg="1"/>
      <p:bldP spid="5132" grpId="0" animBg="1"/>
      <p:bldP spid="5133" grpId="0" animBg="1"/>
      <p:bldP spid="5134" grpId="0" animBg="1"/>
      <p:bldP spid="5135" grpId="0" animBg="1"/>
      <p:bldP spid="5136" grpId="0" animBg="1"/>
      <p:bldP spid="4" grpId="0"/>
      <p:bldP spid="2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Primitives vs. Objects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120292" y="4267200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371600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Courier" charset="0"/>
                <a:cs typeface="Courier" charset="0"/>
              </a:rPr>
              <a:t>Primitive Variable Types</a:t>
            </a:r>
            <a:endParaRPr lang="en-US" sz="2400" dirty="0"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1371600"/>
            <a:ext cx="287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ea typeface="Courier" charset="0"/>
                <a:cs typeface="Courier" charset="0"/>
              </a:rPr>
              <a:t>Object Variable </a:t>
            </a:r>
            <a:r>
              <a:rPr lang="en-US" sz="2400" dirty="0" smtClean="0">
                <a:ea typeface="Courier" charset="0"/>
                <a:cs typeface="Courier" charset="0"/>
              </a:rPr>
              <a:t>Types</a:t>
            </a:r>
            <a:endParaRPr lang="en-US" sz="2400" dirty="0"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2750" y="1973768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9950" y="1973768"/>
            <a:ext cx="14750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GOval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GLine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Scanner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0" y="4459754"/>
            <a:ext cx="42736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variables: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Have upper camel case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You can call methods on </a:t>
            </a:r>
            <a:r>
              <a:rPr lang="en-US" sz="2400" dirty="0" smtClean="0"/>
              <a:t>them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Are constructed using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42916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 smtClean="0"/>
              <a:t>Methods on Graphics Objects</a:t>
            </a:r>
            <a:endParaRPr lang="en-US" sz="4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We manipulate graphics objects by calling methods on them: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 err="1" smtClean="0">
                <a:latin typeface="Courier" charset="0"/>
                <a:ea typeface="Courier" charset="0"/>
                <a:cs typeface="Courier" charset="0"/>
              </a:rPr>
              <a:t>object.method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(parameters);</a:t>
            </a:r>
            <a:endParaRPr lang="en-US" sz="3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Left Bracket 3"/>
          <p:cNvSpPr/>
          <p:nvPr/>
        </p:nvSpPr>
        <p:spPr>
          <a:xfrm rot="16200000">
            <a:off x="1676400" y="3048000"/>
            <a:ext cx="152400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/>
          <p:cNvSpPr/>
          <p:nvPr/>
        </p:nvSpPr>
        <p:spPr>
          <a:xfrm rot="16200000">
            <a:off x="5344668" y="1458469"/>
            <a:ext cx="131064" cy="48768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3234" y="4148329"/>
            <a:ext cx="2118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Receiver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50834" y="4114801"/>
            <a:ext cx="2118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Message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5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 smtClean="0">
                <a:solidFill>
                  <a:schemeClr val="bg1">
                    <a:lumMod val="75000"/>
                  </a:schemeClr>
                </a:solidFill>
              </a:rPr>
              <a:t>GraphicsProgram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</a:t>
            </a: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Car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58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 smtClean="0"/>
              <a:t>Methods on Graphics Objects</a:t>
            </a:r>
            <a:endParaRPr lang="en-US" sz="4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We manipulate graphics objects by calling methods on them: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object</a:t>
            </a:r>
            <a:r>
              <a:rPr lang="en-US" sz="3600" b="1" dirty="0" err="1" smtClean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36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method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parameters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 algn="ctr">
              <a:buNone/>
            </a:pPr>
            <a:endParaRPr lang="en-US" sz="36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36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600" b="1" dirty="0" smtClean="0">
                <a:ea typeface="Courier" charset="0"/>
                <a:cs typeface="Courier" charset="0"/>
              </a:rPr>
              <a:t>Example:</a:t>
            </a:r>
          </a:p>
          <a:p>
            <a:pPr marL="0" indent="0">
              <a:buNone/>
            </a:pPr>
            <a:r>
              <a:rPr lang="en-US" sz="36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3600" b="1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ect</a:t>
            </a:r>
            <a:r>
              <a:rPr lang="en-US" sz="3600" b="1" dirty="0" err="1" smtClean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36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Color.RED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4" name="Left Bracket 3"/>
          <p:cNvSpPr/>
          <p:nvPr/>
        </p:nvSpPr>
        <p:spPr>
          <a:xfrm rot="16200000">
            <a:off x="1676400" y="3048000"/>
            <a:ext cx="152400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/>
          <p:cNvSpPr/>
          <p:nvPr/>
        </p:nvSpPr>
        <p:spPr>
          <a:xfrm rot="16200000">
            <a:off x="3744468" y="3058669"/>
            <a:ext cx="131064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3234" y="4148329"/>
            <a:ext cx="2118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Who?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27917" y="4114802"/>
            <a:ext cx="13641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What?</a:t>
            </a:r>
            <a:endParaRPr lang="en-US" sz="2600" dirty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Left Bracket 8"/>
          <p:cNvSpPr/>
          <p:nvPr/>
        </p:nvSpPr>
        <p:spPr>
          <a:xfrm rot="16200000">
            <a:off x="6109808" y="2528409"/>
            <a:ext cx="141733" cy="272625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48200" y="4114801"/>
            <a:ext cx="31882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B050"/>
                </a:solidFill>
                <a:latin typeface="Chalkboard" charset="0"/>
                <a:ea typeface="Chalkboard" charset="0"/>
                <a:cs typeface="Chalkboard" charset="0"/>
              </a:rPr>
              <a:t>What specifically?</a:t>
            </a:r>
            <a:endParaRPr lang="en-US" sz="2600" dirty="0">
              <a:solidFill>
                <a:srgbClr val="00B05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71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57200" y="1751013"/>
            <a:ext cx="8153400" cy="661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4" name="Text Box 5"/>
          <p:cNvSpPr txBox="1">
            <a:spLocks noChangeArrowheads="1"/>
          </p:cNvSpPr>
          <p:nvPr/>
        </p:nvSpPr>
        <p:spPr bwMode="auto">
          <a:xfrm>
            <a:off x="609600" y="17510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.setColor(</a:t>
            </a:r>
            <a:r>
              <a:rPr kumimoji="0" lang="en-US" altLang="en-US" sz="2400" i="1">
                <a:latin typeface="Times New Roman" charset="0"/>
              </a:rPr>
              <a:t>color</a:t>
            </a:r>
            <a:r>
              <a:rPr kumimoji="0" lang="en-US" altLang="en-US" sz="2400" b="1">
                <a:latin typeface="Courier New" charset="0"/>
              </a:rPr>
              <a:t>)</a:t>
            </a: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914400" y="20320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>
                <a:latin typeface="Times New Roman" charset="0"/>
              </a:rPr>
              <a:t>Sets the color of the object to the specified color constant.</a:t>
            </a:r>
          </a:p>
        </p:txBody>
      </p:sp>
      <p:sp>
        <p:nvSpPr>
          <p:cNvPr id="20486" name="Rectangle 8"/>
          <p:cNvSpPr>
            <a:spLocks noChangeArrowheads="1"/>
          </p:cNvSpPr>
          <p:nvPr/>
        </p:nvSpPr>
        <p:spPr bwMode="auto">
          <a:xfrm>
            <a:off x="457200" y="2411413"/>
            <a:ext cx="8153400" cy="661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7" name="Text Box 9"/>
          <p:cNvSpPr txBox="1">
            <a:spLocks noChangeArrowheads="1"/>
          </p:cNvSpPr>
          <p:nvPr/>
        </p:nvSpPr>
        <p:spPr bwMode="auto">
          <a:xfrm>
            <a:off x="609600" y="23987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.setLocation(</a:t>
            </a:r>
            <a:r>
              <a:rPr kumimoji="0" lang="en-US" altLang="en-US" sz="2400" i="1">
                <a:latin typeface="Times New Roman" charset="0"/>
              </a:rPr>
              <a:t>x</a:t>
            </a:r>
            <a:r>
              <a:rPr kumimoji="0" lang="en-US" altLang="en-US" sz="2400" b="1">
                <a:latin typeface="Courier New" charset="0"/>
              </a:rPr>
              <a:t>,</a:t>
            </a:r>
            <a:r>
              <a:rPr kumimoji="0" lang="en-US" altLang="en-US" sz="2400" b="1">
                <a:latin typeface="Times New Roman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y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20488" name="Text Box 10"/>
          <p:cNvSpPr txBox="1">
            <a:spLocks noChangeArrowheads="1"/>
          </p:cNvSpPr>
          <p:nvPr/>
        </p:nvSpPr>
        <p:spPr bwMode="auto">
          <a:xfrm>
            <a:off x="914400" y="26924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Changes the location of the object to the point (</a:t>
            </a:r>
            <a:r>
              <a:rPr kumimoji="0" lang="en-US" altLang="en-US" sz="2000" i="1" dirty="0">
                <a:latin typeface="Times New Roman" charset="0"/>
              </a:rPr>
              <a:t>x</a:t>
            </a:r>
            <a:r>
              <a:rPr kumimoji="0" lang="en-US" altLang="en-US" sz="2000" dirty="0">
                <a:latin typeface="Times New Roman" charset="0"/>
              </a:rPr>
              <a:t>, </a:t>
            </a:r>
            <a:r>
              <a:rPr kumimoji="0" lang="en-US" altLang="en-US" sz="2000" i="1" dirty="0">
                <a:latin typeface="Times New Roman" charset="0"/>
              </a:rPr>
              <a:t>y</a:t>
            </a:r>
            <a:r>
              <a:rPr kumimoji="0" lang="en-US" altLang="en-US" sz="2000" dirty="0">
                <a:latin typeface="Times New Roman" charset="0"/>
              </a:rPr>
              <a:t>). </a:t>
            </a:r>
          </a:p>
        </p:txBody>
      </p:sp>
      <p:sp>
        <p:nvSpPr>
          <p:cNvPr id="20489" name="Rectangle 12"/>
          <p:cNvSpPr>
            <a:spLocks noChangeArrowheads="1"/>
          </p:cNvSpPr>
          <p:nvPr/>
        </p:nvSpPr>
        <p:spPr bwMode="auto">
          <a:xfrm>
            <a:off x="457200" y="3071813"/>
            <a:ext cx="81534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90" name="Text Box 13"/>
          <p:cNvSpPr txBox="1">
            <a:spLocks noChangeArrowheads="1"/>
          </p:cNvSpPr>
          <p:nvPr/>
        </p:nvSpPr>
        <p:spPr bwMode="auto">
          <a:xfrm>
            <a:off x="609600" y="30591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.move</a:t>
            </a:r>
            <a:r>
              <a:rPr kumimoji="0" lang="en-US" altLang="en-US" sz="2400" b="1" dirty="0">
                <a:latin typeface="Courier New" charset="0"/>
              </a:rPr>
              <a:t>(</a:t>
            </a:r>
            <a:r>
              <a:rPr kumimoji="0" lang="en-US" altLang="en-US" sz="2400" i="1" dirty="0">
                <a:latin typeface="Times New Roman" charset="0"/>
              </a:rPr>
              <a:t>dx</a:t>
            </a:r>
            <a:r>
              <a:rPr kumimoji="0" lang="en-US" altLang="en-US" sz="2400" b="1" dirty="0">
                <a:latin typeface="Courier New" charset="0"/>
              </a:rPr>
              <a:t>,</a:t>
            </a:r>
            <a:r>
              <a:rPr kumimoji="0" lang="en-US" altLang="en-US" sz="2400" b="1" dirty="0">
                <a:latin typeface="Times New Roman" charset="0"/>
              </a:rPr>
              <a:t> </a:t>
            </a:r>
            <a:r>
              <a:rPr kumimoji="0" lang="en-US" altLang="en-US" sz="2400" i="1" dirty="0" err="1">
                <a:latin typeface="Times New Roman" charset="0"/>
              </a:rPr>
              <a:t>dy</a:t>
            </a:r>
            <a:r>
              <a:rPr kumimoji="0" lang="en-US" altLang="en-US" sz="2400" b="1" dirty="0">
                <a:latin typeface="Courier New" charset="0"/>
              </a:rPr>
              <a:t>)</a:t>
            </a:r>
          </a:p>
        </p:txBody>
      </p:sp>
      <p:sp>
        <p:nvSpPr>
          <p:cNvPr id="20491" name="Text Box 14"/>
          <p:cNvSpPr txBox="1">
            <a:spLocks noChangeArrowheads="1"/>
          </p:cNvSpPr>
          <p:nvPr/>
        </p:nvSpPr>
        <p:spPr bwMode="auto">
          <a:xfrm>
            <a:off x="914400" y="3352800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Moves the object on the screen by adding </a:t>
            </a:r>
            <a:r>
              <a:rPr kumimoji="0" lang="en-US" altLang="en-US" sz="2000" i="1" dirty="0">
                <a:latin typeface="Times New Roman" charset="0"/>
              </a:rPr>
              <a:t>dx</a:t>
            </a:r>
            <a:r>
              <a:rPr kumimoji="0" lang="en-US" altLang="en-US" sz="2000" dirty="0">
                <a:latin typeface="Times New Roman" charset="0"/>
              </a:rPr>
              <a:t> and </a:t>
            </a:r>
            <a:r>
              <a:rPr kumimoji="0" lang="en-US" altLang="en-US" sz="2000" i="1" dirty="0" err="1">
                <a:latin typeface="Times New Roman" charset="0"/>
              </a:rPr>
              <a:t>dy</a:t>
            </a:r>
            <a:r>
              <a:rPr kumimoji="0" lang="en-US" altLang="en-US" sz="2000" dirty="0">
                <a:latin typeface="Times New Roman" charset="0"/>
              </a:rPr>
              <a:t> to its current coordinates.</a:t>
            </a:r>
          </a:p>
        </p:txBody>
      </p:sp>
      <p:sp>
        <p:nvSpPr>
          <p:cNvPr id="20492" name="Text Box 15"/>
          <p:cNvSpPr txBox="1">
            <a:spLocks noChangeArrowheads="1"/>
          </p:cNvSpPr>
          <p:nvPr/>
        </p:nvSpPr>
        <p:spPr bwMode="auto">
          <a:xfrm>
            <a:off x="457200" y="1143000"/>
            <a:ext cx="8229600" cy="48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>
                <a:latin typeface="Times New Roman" charset="0"/>
              </a:rPr>
              <a:t>The following operations apply to all </a:t>
            </a:r>
            <a:r>
              <a:rPr kumimoji="0" lang="en-US" altLang="en-US" sz="2600" b="1">
                <a:latin typeface="Courier New" charset="0"/>
              </a:rPr>
              <a:t>GObject</a:t>
            </a:r>
            <a:r>
              <a:rPr kumimoji="0" lang="en-US" altLang="en-US" sz="2800">
                <a:latin typeface="Times New Roman" charset="0"/>
              </a:rPr>
              <a:t>s:  </a:t>
            </a:r>
          </a:p>
        </p:txBody>
      </p:sp>
      <p:sp>
        <p:nvSpPr>
          <p:cNvPr id="20497" name="Text Box 21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 i="1">
                <a:latin typeface="Times New Roman" charset="0"/>
              </a:rPr>
              <a:t>Graphic courtesy of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GObject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457200" y="4038600"/>
            <a:ext cx="8153400" cy="812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609600" y="4006057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object</a:t>
            </a:r>
            <a:r>
              <a:rPr kumimoji="0" lang="en-US" altLang="en-US" sz="2400" b="1" dirty="0" err="1" smtClean="0">
                <a:latin typeface="Courier New" charset="0"/>
              </a:rPr>
              <a:t>.getWidth</a:t>
            </a:r>
            <a:r>
              <a:rPr kumimoji="0" lang="en-US" altLang="en-US" sz="2400" b="1" dirty="0" smtClean="0">
                <a:latin typeface="Courier New" charset="0"/>
              </a:rPr>
              <a:t>()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914400" y="4343400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Returns the width of </a:t>
            </a:r>
            <a:r>
              <a:rPr kumimoji="0" lang="en-US" altLang="en-US" sz="2000" smtClean="0">
                <a:latin typeface="Times New Roman" charset="0"/>
              </a:rPr>
              <a:t>the object</a:t>
            </a:r>
            <a:endParaRPr kumimoji="0" lang="en-US" altLang="en-US" sz="2000" dirty="0">
              <a:latin typeface="Times New Roman" charset="0"/>
            </a:endParaRPr>
          </a:p>
        </p:txBody>
      </p: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457200" y="4851340"/>
            <a:ext cx="8153400" cy="812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609600" y="4818797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object</a:t>
            </a:r>
            <a:r>
              <a:rPr kumimoji="0" lang="en-US" altLang="en-US" sz="2400" b="1" dirty="0" err="1" smtClean="0">
                <a:latin typeface="Courier New" charset="0"/>
              </a:rPr>
              <a:t>.getHeight</a:t>
            </a:r>
            <a:r>
              <a:rPr kumimoji="0" lang="en-US" altLang="en-US" sz="2400" b="1" dirty="0" smtClean="0">
                <a:latin typeface="Courier New" charset="0"/>
              </a:rPr>
              <a:t>()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914400" y="5156140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Returns the height of the object</a:t>
            </a:r>
            <a:endParaRPr kumimoji="0" lang="en-US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59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Tahoma" charset="0"/>
                <a:cs typeface="Tahoma" charset="0"/>
              </a:rPr>
              <a:t>Colors</a:t>
            </a:r>
          </a:p>
        </p:txBody>
      </p:sp>
      <p:sp>
        <p:nvSpPr>
          <p:cNvPr id="121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73050" indent="-273050">
              <a:lnSpc>
                <a:spcPct val="90000"/>
              </a:lnSpc>
            </a:pPr>
            <a:r>
              <a:rPr lang="en-US" altLang="x-none"/>
              <a:t>Specified as predefined </a:t>
            </a:r>
            <a:r>
              <a:rPr lang="en-US" altLang="x-none">
                <a:latin typeface="Consolas" charset="0"/>
              </a:rPr>
              <a:t>Color</a:t>
            </a:r>
            <a:r>
              <a:rPr lang="en-US" altLang="x-none"/>
              <a:t> constants:</a:t>
            </a:r>
            <a:endParaRPr lang="en-US" altLang="x-none" sz="900">
              <a:latin typeface="Consolas" charset="0"/>
            </a:endParaRPr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Color.</a:t>
            </a:r>
            <a:r>
              <a:rPr lang="en-US" altLang="x-none" b="1" i="1">
                <a:latin typeface="Consolas" charset="0"/>
              </a:rPr>
              <a:t>NAME</a:t>
            </a:r>
            <a:r>
              <a:rPr lang="en-US" altLang="x-none"/>
              <a:t>  , where </a:t>
            </a:r>
            <a:r>
              <a:rPr lang="en-US" altLang="x-none" b="1" i="1">
                <a:latin typeface="Consolas" charset="0"/>
              </a:rPr>
              <a:t>NAME</a:t>
            </a:r>
            <a:r>
              <a:rPr lang="en-US" altLang="x-none"/>
              <a:t> is one of:</a:t>
            </a:r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/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/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/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/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rect.setColor(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Color.MAGENTA</a:t>
            </a:r>
            <a:r>
              <a:rPr lang="en-US" altLang="x-none">
                <a:latin typeface="Consolas" charset="0"/>
              </a:rPr>
              <a:t>);</a:t>
            </a:r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 sz="2600">
              <a:latin typeface="Consolas" charset="0"/>
            </a:endParaRPr>
          </a:p>
          <a:p>
            <a:pPr marL="273050" indent="-273050">
              <a:lnSpc>
                <a:spcPct val="90000"/>
              </a:lnSpc>
            </a:pPr>
            <a:r>
              <a:rPr lang="en-US" altLang="x-none"/>
              <a:t>Or create one using </a:t>
            </a:r>
            <a:r>
              <a:rPr lang="en-US" altLang="x-none" u="sng"/>
              <a:t>R</a:t>
            </a:r>
            <a:r>
              <a:rPr lang="en-US" altLang="x-none"/>
              <a:t>ed-</a:t>
            </a:r>
            <a:r>
              <a:rPr lang="en-US" altLang="x-none" u="sng"/>
              <a:t>G</a:t>
            </a:r>
            <a:r>
              <a:rPr lang="en-US" altLang="x-none"/>
              <a:t>reen-</a:t>
            </a:r>
            <a:r>
              <a:rPr lang="en-US" altLang="x-none" u="sng"/>
              <a:t>B</a:t>
            </a:r>
            <a:r>
              <a:rPr lang="en-US" altLang="x-none"/>
              <a:t>lue (RGB) values of 0-255</a:t>
            </a:r>
            <a:endParaRPr lang="en-US" altLang="x-none" sz="900">
              <a:latin typeface="Consolas" charset="0"/>
            </a:endParaRPr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new Color(</a:t>
            </a:r>
            <a:r>
              <a:rPr lang="en-US" altLang="x-none" b="1" i="1">
                <a:latin typeface="Consolas" charset="0"/>
              </a:rPr>
              <a:t>red</a:t>
            </a:r>
            <a:r>
              <a:rPr lang="en-US" altLang="x-none">
                <a:latin typeface="Consolas" charset="0"/>
              </a:rPr>
              <a:t>, </a:t>
            </a:r>
            <a:r>
              <a:rPr lang="en-US" altLang="x-none" b="1" i="1">
                <a:latin typeface="Consolas" charset="0"/>
              </a:rPr>
              <a:t>green</a:t>
            </a:r>
            <a:r>
              <a:rPr lang="en-US" altLang="x-none">
                <a:latin typeface="Consolas" charset="0"/>
              </a:rPr>
              <a:t>, </a:t>
            </a:r>
            <a:r>
              <a:rPr lang="en-US" altLang="x-none" b="1" i="1">
                <a:latin typeface="Consolas" charset="0"/>
              </a:rPr>
              <a:t>blue</a:t>
            </a:r>
            <a:r>
              <a:rPr lang="en-US" altLang="x-none">
                <a:latin typeface="Consolas" charset="0"/>
              </a:rPr>
              <a:t>)</a:t>
            </a:r>
          </a:p>
          <a:p>
            <a:pPr marL="639763" lvl="1" indent="-246063">
              <a:lnSpc>
                <a:spcPct val="90000"/>
              </a:lnSpc>
            </a:pPr>
            <a:endParaRPr lang="en-US" altLang="x-none" sz="1100">
              <a:latin typeface="Consolas" charset="0"/>
            </a:endParaRPr>
          </a:p>
          <a:p>
            <a:pPr marL="639763" lvl="1" indent="-246063">
              <a:lnSpc>
                <a:spcPct val="90000"/>
              </a:lnSpc>
            </a:pPr>
            <a:r>
              <a:rPr lang="en-US" altLang="x-none"/>
              <a:t>Example:</a:t>
            </a:r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rect.setColor(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new Color(192, 128, 64)</a:t>
            </a:r>
            <a:r>
              <a:rPr lang="en-US" altLang="x-none">
                <a:latin typeface="Consolas" charset="0"/>
              </a:rPr>
              <a:t>);</a:t>
            </a:r>
          </a:p>
        </p:txBody>
      </p:sp>
      <p:pic>
        <p:nvPicPr>
          <p:cNvPr id="12185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219200"/>
            <a:ext cx="839788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1218565" name="Group 5"/>
          <p:cNvGraphicFramePr>
            <a:graphicFrameLocks noGrp="1"/>
          </p:cNvGraphicFramePr>
          <p:nvPr/>
        </p:nvGraphicFramePr>
        <p:xfrm>
          <a:off x="609600" y="2133600"/>
          <a:ext cx="8001000" cy="1188720"/>
        </p:xfrm>
        <a:graphic>
          <a:graphicData uri="http://schemas.openxmlformats.org/drawingml/2006/table">
            <a:tbl>
              <a:tblPr/>
              <a:tblGrid>
                <a:gridCol w="1600200"/>
                <a:gridCol w="1600200"/>
                <a:gridCol w="1600200"/>
                <a:gridCol w="1600200"/>
                <a:gridCol w="1600200"/>
              </a:tblGrid>
              <a:tr h="3730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BLACK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</a:rPr>
                        <a:t>BLUE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Consolas" charset="0"/>
                        </a:rPr>
                        <a:t>CYAN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Consolas" charset="0"/>
                        </a:rPr>
                        <a:t>DARK_GRAY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nsolas" charset="0"/>
                        </a:rPr>
                        <a:t>GRAY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CC00"/>
                          </a:solidFill>
                          <a:effectLst/>
                          <a:latin typeface="Consolas" charset="0"/>
                        </a:rPr>
                        <a:t>GREEN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Consolas" charset="0"/>
                        </a:rPr>
                        <a:t>LIGHT_GRAY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Consolas" charset="0"/>
                        </a:rPr>
                        <a:t>MAGENTA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onsolas" charset="0"/>
                        </a:rPr>
                        <a:t>ORANGE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99FF"/>
                          </a:solidFill>
                          <a:effectLst/>
                          <a:latin typeface="Consolas" charset="0"/>
                        </a:rPr>
                        <a:t>PINK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30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charset="0"/>
                        </a:rPr>
                        <a:t>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CCFF"/>
                          </a:solidFill>
                          <a:effectLst/>
                          <a:latin typeface="Consolas" charset="0"/>
                        </a:rPr>
                        <a:t>WHITE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CC00"/>
                          </a:solidFill>
                          <a:effectLst/>
                          <a:latin typeface="Consolas" charset="0"/>
                        </a:rPr>
                        <a:t>YELLOW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616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8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18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18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85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x, y, width, height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Creates a rectangle with the given width and height,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width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Same as above, but defaults to (x, y) = (0, 0)</a:t>
            </a:r>
            <a:endParaRPr lang="en-US" sz="2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3980900"/>
            <a:ext cx="7327392" cy="28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6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x, y, width, height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Creates an oval that fits inside a rectangle with the given width and height, and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width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Same as above, but defaults to (x, y) = (0, 0)</a:t>
            </a:r>
            <a:endParaRPr lang="en-US" sz="2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7"/>
          <a:stretch/>
        </p:blipFill>
        <p:spPr>
          <a:xfrm>
            <a:off x="995889" y="3901440"/>
            <a:ext cx="7152222" cy="28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9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GRect</a:t>
            </a:r>
            <a:r>
              <a:rPr lang="en-US" dirty="0" smtClean="0"/>
              <a:t> and </a:t>
            </a:r>
            <a:r>
              <a:rPr lang="en-US" dirty="0" err="1" smtClean="0"/>
              <a:t>GOval</a:t>
            </a:r>
            <a:endParaRPr lang="en-US" dirty="0"/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457200" y="1524000"/>
            <a:ext cx="8229600" cy="49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Methods shared by </a:t>
            </a:r>
            <a:r>
              <a:rPr kumimoji="0" lang="en-US" altLang="en-US" sz="2800" dirty="0" smtClean="0">
                <a:latin typeface="Times New Roman" charset="0"/>
              </a:rPr>
              <a:t>the </a:t>
            </a:r>
            <a:r>
              <a:rPr kumimoji="0" lang="en-US" altLang="en-US" sz="2800" b="1" dirty="0" err="1">
                <a:latin typeface="Courier New" charset="0"/>
              </a:rPr>
              <a:t>GRect</a:t>
            </a:r>
            <a:r>
              <a:rPr kumimoji="0" lang="en-US" altLang="en-US" sz="2800" dirty="0">
                <a:latin typeface="Times New Roman" charset="0"/>
              </a:rPr>
              <a:t> and </a:t>
            </a:r>
            <a:r>
              <a:rPr kumimoji="0" lang="en-US" altLang="en-US" sz="2800" b="1" dirty="0" err="1">
                <a:latin typeface="Courier New" charset="0"/>
              </a:rPr>
              <a:t>GOval</a:t>
            </a:r>
            <a:r>
              <a:rPr kumimoji="0" lang="en-US" altLang="en-US" sz="2800" dirty="0">
                <a:latin typeface="Times New Roman" charset="0"/>
              </a:rPr>
              <a:t> classes  </a:t>
            </a:r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457200" y="2057400"/>
            <a:ext cx="8153400" cy="1069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609600" y="20447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.setFilled(</a:t>
            </a:r>
            <a:r>
              <a:rPr kumimoji="0" lang="en-US" altLang="en-US" sz="500" b="1">
                <a:latin typeface="Courier New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fill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914400" y="2338388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>
                <a:latin typeface="Times New Roman" charset="0"/>
              </a:rPr>
              <a:t>If </a:t>
            </a:r>
            <a:r>
              <a:rPr kumimoji="0" lang="en-US" altLang="en-US" sz="2000" i="1">
                <a:latin typeface="Times New Roman" charset="0"/>
              </a:rPr>
              <a:t>fill</a:t>
            </a:r>
            <a:r>
              <a:rPr kumimoji="0" lang="en-US" altLang="en-US" sz="2000">
                <a:latin typeface="Times New Roman" charset="0"/>
              </a:rPr>
              <a:t> is </a:t>
            </a:r>
            <a:r>
              <a:rPr kumimoji="0" lang="en-US" altLang="en-US" sz="1800" b="1">
                <a:latin typeface="Courier New" charset="0"/>
              </a:rPr>
              <a:t>true</a:t>
            </a:r>
            <a:r>
              <a:rPr kumimoji="0" lang="en-US" altLang="en-US" sz="2000">
                <a:latin typeface="Times New Roman" charset="0"/>
              </a:rPr>
              <a:t>, fills in the interior of the object; if </a:t>
            </a:r>
            <a:r>
              <a:rPr kumimoji="0" lang="en-US" altLang="en-US" sz="1800" b="1">
                <a:latin typeface="Courier New" charset="0"/>
              </a:rPr>
              <a:t>false</a:t>
            </a:r>
            <a:r>
              <a:rPr kumimoji="0" lang="en-US" altLang="en-US" sz="2000">
                <a:latin typeface="Times New Roman" charset="0"/>
              </a:rPr>
              <a:t>, shows only the outline.</a:t>
            </a: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457200" y="3119438"/>
            <a:ext cx="8153400" cy="10715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09600" y="3106738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.setFillColor(</a:t>
            </a:r>
            <a:r>
              <a:rPr kumimoji="0" lang="en-US" altLang="en-US" sz="500" b="1">
                <a:latin typeface="Courier New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color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914400" y="3400425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Sets the color used to fill the interior, which can be different from the border.</a:t>
            </a: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457200" y="4196716"/>
            <a:ext cx="8153400" cy="8324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609600" y="4184016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object</a:t>
            </a:r>
            <a:r>
              <a:rPr kumimoji="0" lang="en-US" altLang="en-US" sz="2400" b="1" dirty="0" err="1" smtClean="0">
                <a:latin typeface="Courier New" charset="0"/>
              </a:rPr>
              <a:t>.setSize</a:t>
            </a:r>
            <a:r>
              <a:rPr kumimoji="0" lang="en-US" altLang="en-US" sz="2400" b="1" dirty="0" smtClean="0">
                <a:latin typeface="Courier New" charset="0"/>
              </a:rPr>
              <a:t>(</a:t>
            </a:r>
            <a:r>
              <a:rPr kumimoji="0" lang="en-US" altLang="en-US" sz="500" b="1" dirty="0" smtClean="0">
                <a:latin typeface="Courier New" charset="0"/>
              </a:rPr>
              <a:t> </a:t>
            </a:r>
            <a:r>
              <a:rPr kumimoji="0" lang="en-US" altLang="en-US" sz="2400" i="1" dirty="0" smtClean="0">
                <a:latin typeface="Times New Roman" charset="0"/>
              </a:rPr>
              <a:t>width, height</a:t>
            </a:r>
            <a:r>
              <a:rPr kumimoji="0" lang="en-US" altLang="en-US" sz="2400" b="1" dirty="0" smtClean="0">
                <a:latin typeface="Courier New" charset="0"/>
              </a:rPr>
              <a:t>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914400" y="4477703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Sets the object’s size to be the given width and height</a:t>
            </a:r>
            <a:endParaRPr kumimoji="0" lang="en-US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66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GLine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x0, y0, x1, y1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Creates a line extending from (x0, y0) to (x1, y1)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1354"/>
            <a:ext cx="9144000" cy="38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GLabel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GLabel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“your text here”, x, y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Creates a label with the given text, whose </a:t>
            </a:r>
            <a:r>
              <a:rPr lang="en-US" sz="2600" b="1" i="1" dirty="0" smtClean="0">
                <a:ea typeface="Consolas" charset="0"/>
                <a:cs typeface="Consolas" charset="0"/>
              </a:rPr>
              <a:t>baseline</a:t>
            </a:r>
            <a:r>
              <a:rPr lang="en-US" sz="2600" dirty="0" smtClean="0">
                <a:ea typeface="Consolas" charset="0"/>
                <a:cs typeface="Consolas" charset="0"/>
              </a:rPr>
              <a:t> starts at (x, y).  NOT positioned according to the top-left corner!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GLabel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“your text here”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sz="2600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Same as above, but defaults to (x, y) = (0, 0)</a:t>
            </a:r>
            <a:endParaRPr lang="en-US" sz="2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952062"/>
            <a:ext cx="5798820" cy="269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3" name="Group 8"/>
          <p:cNvGrpSpPr>
            <a:grpSpLocks/>
          </p:cNvGrpSpPr>
          <p:nvPr/>
        </p:nvGrpSpPr>
        <p:grpSpPr bwMode="auto">
          <a:xfrm>
            <a:off x="373281" y="1294594"/>
            <a:ext cx="8372580" cy="2820206"/>
            <a:chOff x="236" y="587"/>
            <a:chExt cx="5188" cy="1573"/>
          </a:xfrm>
        </p:grpSpPr>
        <p:sp>
          <p:nvSpPr>
            <p:cNvPr id="22539" name="Text Box 9"/>
            <p:cNvSpPr txBox="1">
              <a:spLocks noChangeArrowheads="1"/>
            </p:cNvSpPr>
            <p:nvPr/>
          </p:nvSpPr>
          <p:spPr bwMode="auto">
            <a:xfrm>
              <a:off x="236" y="587"/>
              <a:ext cx="518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just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800">
                  <a:latin typeface="Times New Roman" charset="0"/>
                </a:rPr>
                <a:t>Methods specific to the </a:t>
              </a:r>
              <a:r>
                <a:rPr kumimoji="0" lang="en-US" altLang="en-US" sz="2800" b="1" dirty="0" err="1">
                  <a:latin typeface="Courier New" charset="0"/>
                </a:rPr>
                <a:t>GLabel</a:t>
              </a:r>
              <a:r>
                <a:rPr kumimoji="0" lang="en-US" altLang="en-US" sz="2800" dirty="0">
                  <a:latin typeface="Times New Roman" charset="0"/>
                </a:rPr>
                <a:t> class  </a:t>
              </a:r>
            </a:p>
          </p:txBody>
        </p:sp>
        <p:grpSp>
          <p:nvGrpSpPr>
            <p:cNvPr id="22540" name="Group 10"/>
            <p:cNvGrpSpPr>
              <a:grpSpLocks/>
            </p:cNvGrpSpPr>
            <p:nvPr/>
          </p:nvGrpSpPr>
          <p:grpSpPr bwMode="auto">
            <a:xfrm>
              <a:off x="288" y="1735"/>
              <a:ext cx="5136" cy="425"/>
              <a:chOff x="288" y="1511"/>
              <a:chExt cx="5136" cy="425"/>
            </a:xfrm>
          </p:grpSpPr>
          <p:sp>
            <p:nvSpPr>
              <p:cNvPr id="22541" name="Rectangle 11"/>
              <p:cNvSpPr>
                <a:spLocks noChangeArrowheads="1"/>
              </p:cNvSpPr>
              <p:nvPr/>
            </p:nvSpPr>
            <p:spPr bwMode="auto">
              <a:xfrm>
                <a:off x="288" y="1519"/>
                <a:ext cx="5136" cy="41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800" b="1">
                  <a:latin typeface="Courier New" charset="0"/>
                </a:endParaRPr>
              </a:p>
            </p:txBody>
          </p:sp>
          <p:sp>
            <p:nvSpPr>
              <p:cNvPr id="22542" name="Text Box 12"/>
              <p:cNvSpPr txBox="1">
                <a:spLocks noChangeArrowheads="1"/>
              </p:cNvSpPr>
              <p:nvPr/>
            </p:nvSpPr>
            <p:spPr bwMode="auto">
              <a:xfrm>
                <a:off x="384" y="1511"/>
                <a:ext cx="4944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2400" i="1" dirty="0" err="1">
                    <a:latin typeface="Times New Roman" charset="0"/>
                  </a:rPr>
                  <a:t>label</a:t>
                </a:r>
                <a:r>
                  <a:rPr kumimoji="0" lang="en-US" altLang="en-US" sz="2400" b="1" dirty="0" err="1">
                    <a:latin typeface="Courier New" charset="0"/>
                  </a:rPr>
                  <a:t>.setFont</a:t>
                </a:r>
                <a:r>
                  <a:rPr kumimoji="0" lang="en-US" altLang="en-US" sz="2400" b="1" dirty="0">
                    <a:latin typeface="Courier New" charset="0"/>
                  </a:rPr>
                  <a:t>(</a:t>
                </a:r>
                <a:r>
                  <a:rPr kumimoji="0" lang="en-US" altLang="en-US" sz="500" b="1" dirty="0">
                    <a:latin typeface="Courier New" charset="0"/>
                  </a:rPr>
                  <a:t> </a:t>
                </a:r>
                <a:r>
                  <a:rPr kumimoji="0" lang="en-US" altLang="en-US" sz="2400" i="1" dirty="0">
                    <a:latin typeface="Times New Roman" charset="0"/>
                  </a:rPr>
                  <a:t>font</a:t>
                </a:r>
                <a:r>
                  <a:rPr kumimoji="0" lang="en-US" altLang="en-US" sz="2400" b="1" dirty="0">
                    <a:latin typeface="Courier New" charset="0"/>
                  </a:rPr>
                  <a:t>)</a:t>
                </a:r>
              </a:p>
            </p:txBody>
          </p:sp>
          <p:sp>
            <p:nvSpPr>
              <p:cNvPr id="22543" name="Text Box 13"/>
              <p:cNvSpPr txBox="1">
                <a:spLocks noChangeArrowheads="1"/>
              </p:cNvSpPr>
              <p:nvPr/>
            </p:nvSpPr>
            <p:spPr bwMode="auto">
              <a:xfrm>
                <a:off x="576" y="1696"/>
                <a:ext cx="480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2000">
                    <a:latin typeface="Times New Roman" charset="0"/>
                  </a:rPr>
                  <a:t>Sets the font used to display the label as specified by the font string.</a:t>
                </a:r>
              </a:p>
            </p:txBody>
          </p:sp>
        </p:grpSp>
      </p:grpSp>
      <p:sp>
        <p:nvSpPr>
          <p:cNvPr id="22534" name="Text Box 15"/>
          <p:cNvSpPr txBox="1">
            <a:spLocks noChangeArrowheads="1"/>
          </p:cNvSpPr>
          <p:nvPr/>
        </p:nvSpPr>
        <p:spPr bwMode="auto">
          <a:xfrm>
            <a:off x="438150" y="4114800"/>
            <a:ext cx="8229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The font is typically specified as a string in the form  </a:t>
            </a:r>
          </a:p>
        </p:txBody>
      </p:sp>
      <p:sp>
        <p:nvSpPr>
          <p:cNvPr id="22535" name="Rectangle 16"/>
          <p:cNvSpPr>
            <a:spLocks noChangeArrowheads="1"/>
          </p:cNvSpPr>
          <p:nvPr/>
        </p:nvSpPr>
        <p:spPr bwMode="auto">
          <a:xfrm>
            <a:off x="3016250" y="4618037"/>
            <a:ext cx="3602038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>
              <a:latin typeface="Times New Roman" charset="0"/>
            </a:endParaRPr>
          </a:p>
        </p:txBody>
      </p:sp>
      <p:sp>
        <p:nvSpPr>
          <p:cNvPr id="22536" name="Text Box 17"/>
          <p:cNvSpPr txBox="1">
            <a:spLocks noChangeArrowheads="1"/>
          </p:cNvSpPr>
          <p:nvPr/>
        </p:nvSpPr>
        <p:spPr bwMode="auto">
          <a:xfrm>
            <a:off x="3200400" y="4783137"/>
            <a:ext cx="3155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b="1">
                <a:latin typeface="Courier New" charset="0"/>
              </a:rPr>
              <a:t>"</a:t>
            </a:r>
            <a:r>
              <a:rPr kumimoji="0" lang="en-US" altLang="en-US" sz="2400" i="1">
                <a:latin typeface="Times New Roman" charset="0"/>
              </a:rPr>
              <a:t>family</a:t>
            </a:r>
            <a:r>
              <a:rPr kumimoji="0" lang="en-US" altLang="en-US" sz="2400" b="1">
                <a:latin typeface="Courier New" charset="0"/>
              </a:rPr>
              <a:t>-</a:t>
            </a:r>
            <a:r>
              <a:rPr kumimoji="0" lang="en-US" altLang="en-US" sz="2400" i="1">
                <a:latin typeface="Times New Roman" charset="0"/>
              </a:rPr>
              <a:t>style</a:t>
            </a:r>
            <a:r>
              <a:rPr kumimoji="0" lang="en-US" altLang="en-US" sz="2400" b="1">
                <a:latin typeface="Courier New" charset="0"/>
              </a:rPr>
              <a:t>-</a:t>
            </a:r>
            <a:r>
              <a:rPr kumimoji="0" lang="en-US" altLang="en-US" sz="2400" i="1">
                <a:latin typeface="Times New Roman" charset="0"/>
              </a:rPr>
              <a:t>size</a:t>
            </a:r>
            <a:r>
              <a:rPr kumimoji="0" lang="en-US" altLang="en-US" sz="2400" b="1">
                <a:latin typeface="Courier New" charset="0"/>
              </a:rPr>
              <a:t>"</a:t>
            </a:r>
            <a:endParaRPr kumimoji="0" lang="en-US" altLang="en-US" sz="2600" b="1">
              <a:latin typeface="Courier New" charset="0"/>
            </a:endParaRPr>
          </a:p>
        </p:txBody>
      </p:sp>
      <p:sp>
        <p:nvSpPr>
          <p:cNvPr id="22537" name="Text Box 18"/>
          <p:cNvSpPr txBox="1">
            <a:spLocks noChangeArrowheads="1"/>
          </p:cNvSpPr>
          <p:nvPr/>
        </p:nvSpPr>
        <p:spPr bwMode="auto">
          <a:xfrm>
            <a:off x="457200" y="5405437"/>
            <a:ext cx="8229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>
                <a:latin typeface="Times New Roman" charset="0"/>
              </a:rPr>
              <a:t>family</a:t>
            </a:r>
            <a:r>
              <a:rPr kumimoji="0" lang="en-US" altLang="en-US" sz="2800">
                <a:latin typeface="Times New Roman" charset="0"/>
              </a:rPr>
              <a:t> is the name of a font family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style</a:t>
            </a:r>
            <a:r>
              <a:rPr kumimoji="0" lang="en-US" altLang="en-US" sz="2800" dirty="0">
                <a:latin typeface="Times New Roman" charset="0"/>
              </a:rPr>
              <a:t> is either </a:t>
            </a:r>
            <a:r>
              <a:rPr kumimoji="0" lang="en-US" altLang="en-US" sz="2600" b="1" dirty="0">
                <a:latin typeface="Courier New" charset="0"/>
              </a:rPr>
              <a:t>PLAIN</a:t>
            </a:r>
            <a:r>
              <a:rPr kumimoji="0" lang="en-US" altLang="en-US" sz="2800" dirty="0">
                <a:latin typeface="Times New Roman" charset="0"/>
              </a:rPr>
              <a:t>, </a:t>
            </a:r>
            <a:r>
              <a:rPr kumimoji="0" lang="en-US" altLang="en-US" sz="2600" b="1" dirty="0">
                <a:latin typeface="Courier New" charset="0"/>
              </a:rPr>
              <a:t>BOLD</a:t>
            </a:r>
            <a:r>
              <a:rPr kumimoji="0" lang="en-US" altLang="en-US" sz="2800" dirty="0">
                <a:latin typeface="Times New Roman" charset="0"/>
              </a:rPr>
              <a:t>, </a:t>
            </a:r>
            <a:r>
              <a:rPr kumimoji="0" lang="en-US" altLang="en-US" sz="2600" b="1" dirty="0">
                <a:latin typeface="Courier New" charset="0"/>
              </a:rPr>
              <a:t>ITALIC</a:t>
            </a:r>
            <a:r>
              <a:rPr kumimoji="0" lang="en-US" altLang="en-US" sz="2800" dirty="0">
                <a:latin typeface="Times New Roman" charset="0"/>
              </a:rPr>
              <a:t>, or </a:t>
            </a:r>
            <a:r>
              <a:rPr kumimoji="0" lang="en-US" altLang="en-US" sz="2600" b="1" dirty="0">
                <a:latin typeface="Courier New" charset="0"/>
              </a:rPr>
              <a:t>BOLDITALIC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size</a:t>
            </a:r>
            <a:r>
              <a:rPr kumimoji="0" lang="en-US" altLang="en-US" sz="2800" dirty="0">
                <a:latin typeface="Times New Roman" charset="0"/>
              </a:rPr>
              <a:t> is an integer indicating the point size </a:t>
            </a:r>
          </a:p>
        </p:txBody>
      </p:sp>
      <p:sp>
        <p:nvSpPr>
          <p:cNvPr id="22538" name="Text Box 19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 i="1">
                <a:latin typeface="Times New Roman" charset="0"/>
              </a:rPr>
              <a:t>Graphic courtesy of Eric Roberts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GLabel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456553" y="2619040"/>
            <a:ext cx="8288661" cy="747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611481" y="2604697"/>
            <a:ext cx="7978805" cy="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label</a:t>
            </a:r>
            <a:r>
              <a:rPr kumimoji="0" lang="en-US" altLang="en-US" sz="2400" b="1" dirty="0" err="1" smtClean="0">
                <a:latin typeface="Courier New" charset="0"/>
              </a:rPr>
              <a:t>.getAscent</a:t>
            </a:r>
            <a:r>
              <a:rPr kumimoji="0" lang="en-US" altLang="en-US" sz="2400" b="1" dirty="0" smtClean="0">
                <a:latin typeface="Courier New" charset="0"/>
              </a:rPr>
              <a:t>()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921338" y="2936381"/>
            <a:ext cx="7746412" cy="39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Returns the height of the label above its baseline.</a:t>
            </a:r>
            <a:endParaRPr kumimoji="0" lang="en-US" altLang="en-US" sz="2000" dirty="0">
              <a:latin typeface="Times New Roman" charset="0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456553" y="1869942"/>
            <a:ext cx="8288661" cy="747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611481" y="1855599"/>
            <a:ext cx="7978805" cy="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label</a:t>
            </a:r>
            <a:r>
              <a:rPr kumimoji="0" lang="en-US" altLang="en-US" sz="2400" b="1" dirty="0" err="1" smtClean="0">
                <a:latin typeface="Courier New" charset="0"/>
              </a:rPr>
              <a:t>.getDescent</a:t>
            </a:r>
            <a:r>
              <a:rPr kumimoji="0" lang="en-US" altLang="en-US" sz="2400" b="1" dirty="0" smtClean="0">
                <a:latin typeface="Courier New" charset="0"/>
              </a:rPr>
              <a:t>()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921338" y="2187283"/>
            <a:ext cx="7746412" cy="39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Returns the height of the label below its baseline.</a:t>
            </a:r>
            <a:endParaRPr kumimoji="0" lang="en-US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93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“your filename here”, x, y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Creates a an image displaying the given file,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“your filename here”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sz="2600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Same as above, but defaults to (x, y) = (0, 0)</a:t>
            </a:r>
            <a:endParaRPr lang="en-US" sz="2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3980900"/>
            <a:ext cx="7327392" cy="2877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0" y="6324600"/>
            <a:ext cx="3733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5" t="23065" b="10162"/>
          <a:stretch/>
        </p:blipFill>
        <p:spPr>
          <a:xfrm>
            <a:off x="3860800" y="4982870"/>
            <a:ext cx="1422400" cy="15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3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Reading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Make a Scanner to open a file to read</a:t>
            </a:r>
          </a:p>
          <a:p>
            <a:pPr marL="0" lvl="1" indent="0">
              <a:buNone/>
            </a:pPr>
            <a:r>
              <a:rPr lang="en-US" altLang="x-none" sz="2000" dirty="0">
                <a:latin typeface="Consolas" charset="0"/>
              </a:rPr>
              <a:t>Scanner input = new Scanner(new File("</a:t>
            </a:r>
            <a:r>
              <a:rPr lang="en-US" altLang="x-none" sz="2000" dirty="0" err="1">
                <a:latin typeface="Consolas" charset="0"/>
              </a:rPr>
              <a:t>data.txt</a:t>
            </a:r>
            <a:r>
              <a:rPr lang="en-US" altLang="x-none" sz="2000" dirty="0" smtClean="0">
                <a:latin typeface="Consolas" charset="0"/>
              </a:rPr>
              <a:t>"));</a:t>
            </a:r>
            <a:endParaRPr lang="en-US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Use Scanner methods such as </a:t>
            </a:r>
            <a:r>
              <a:rPr lang="en-US" sz="2800" dirty="0" err="1" smtClean="0"/>
              <a:t>nextLine</a:t>
            </a:r>
            <a:r>
              <a:rPr lang="en-US" sz="2800" dirty="0" smtClean="0"/>
              <a:t> or next to read in the file, usually in a 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Scanner operations on files are ”dangerous”, so we need to use a try/catch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Close the Scanner when you are done </a:t>
            </a:r>
            <a:r>
              <a:rPr lang="mr-IN" sz="2800" dirty="0" smtClean="0"/>
              <a:t>–</a:t>
            </a:r>
            <a:r>
              <a:rPr lang="en-US" sz="2800" dirty="0" smtClean="0"/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3899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GImage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448056" y="1441736"/>
            <a:ext cx="8153400" cy="9157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600456" y="1447800"/>
            <a:ext cx="7848600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object</a:t>
            </a:r>
            <a:r>
              <a:rPr kumimoji="0" lang="en-US" altLang="en-US" sz="2400" b="1" dirty="0" err="1" smtClean="0">
                <a:latin typeface="Courier New" charset="0"/>
              </a:rPr>
              <a:t>.setSize</a:t>
            </a:r>
            <a:r>
              <a:rPr kumimoji="0" lang="en-US" altLang="en-US" sz="2400" b="1" dirty="0" smtClean="0">
                <a:latin typeface="Courier New" charset="0"/>
              </a:rPr>
              <a:t>(</a:t>
            </a:r>
            <a:r>
              <a:rPr kumimoji="0" lang="en-US" altLang="en-US" sz="500" b="1" dirty="0" smtClean="0">
                <a:latin typeface="Courier New" charset="0"/>
              </a:rPr>
              <a:t> </a:t>
            </a:r>
            <a:r>
              <a:rPr kumimoji="0" lang="en-US" altLang="en-US" sz="2400" i="1" dirty="0" smtClean="0">
                <a:latin typeface="Times New Roman" charset="0"/>
              </a:rPr>
              <a:t>width, height</a:t>
            </a:r>
            <a:r>
              <a:rPr kumimoji="0" lang="en-US" altLang="en-US" sz="2400" b="1" dirty="0" smtClean="0">
                <a:latin typeface="Courier New" charset="0"/>
              </a:rPr>
              <a:t>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905256" y="1744342"/>
            <a:ext cx="7620000" cy="44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Sets the object’s size to be the given width and height</a:t>
            </a:r>
            <a:endParaRPr kumimoji="0" lang="en-US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55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GraphicsProgram</a:t>
            </a:r>
            <a:r>
              <a:rPr lang="en-US" altLang="x-none" dirty="0"/>
              <a:t> </a:t>
            </a:r>
            <a:r>
              <a:rPr lang="en-US" altLang="x-none" dirty="0" smtClean="0"/>
              <a:t>Methods</a:t>
            </a:r>
            <a:endParaRPr lang="en-US" altLang="x-none" dirty="0"/>
          </a:p>
        </p:txBody>
      </p:sp>
      <p:sp>
        <p:nvSpPr>
          <p:cNvPr id="123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err="1" smtClean="0">
                <a:latin typeface="Consolas" charset="0"/>
              </a:rPr>
              <a:t>GraphicsProgram</a:t>
            </a:r>
            <a:r>
              <a:rPr lang="en-US" altLang="x-none" dirty="0" smtClean="0"/>
              <a:t>  </a:t>
            </a:r>
            <a:r>
              <a:rPr lang="en-US" altLang="x-none" dirty="0"/>
              <a:t>contains these useful methods:</a:t>
            </a:r>
          </a:p>
        </p:txBody>
      </p:sp>
      <p:graphicFrame>
        <p:nvGraphicFramePr>
          <p:cNvPr id="1237052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55028"/>
              </p:ext>
            </p:extLst>
          </p:nvPr>
        </p:nvGraphicFramePr>
        <p:xfrm>
          <a:off x="228600" y="1901825"/>
          <a:ext cx="8686800" cy="3875405"/>
        </p:xfrm>
        <a:graphic>
          <a:graphicData uri="http://schemas.openxmlformats.org/drawingml/2006/table">
            <a:tbl>
              <a:tblPr/>
              <a:tblGrid>
                <a:gridCol w="3657600"/>
                <a:gridCol w="5029200"/>
              </a:tblGrid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add(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/>
                      </a:r>
                      <a:b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</a:b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add(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adds a graphical object to the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getElementAt(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the object at the given (x,y) position(s)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getElementCount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number of graphical objects onscreen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getWidth(), getHeight()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dimensions of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remove(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removes a graphical object from the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removeAll();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 all graphical objects from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setCanvasSize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w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h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set size of drawing area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setBackground(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color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set window's background color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3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 smtClean="0">
                <a:solidFill>
                  <a:schemeClr val="bg1">
                    <a:lumMod val="75000"/>
                  </a:schemeClr>
                </a:solidFill>
              </a:rPr>
              <a:t>GraphicsProgram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Practice: </a:t>
            </a:r>
            <a:r>
              <a:rPr lang="en-US" altLang="x-none" sz="3600" dirty="0" smtClean="0"/>
              <a:t>Car</a:t>
            </a:r>
            <a:endParaRPr lang="en-US" altLang="x-none" sz="3600" dirty="0" smtClean="0"/>
          </a:p>
        </p:txBody>
      </p:sp>
    </p:spTree>
    <p:extLst>
      <p:ext uri="{BB962C8B-B14F-4D97-AF65-F5344CB8AC3E}">
        <p14:creationId xmlns:p14="http://schemas.microsoft.com/office/powerpoint/2010/main" val="68524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Practice: Drawing w/ Loops</a:t>
            </a:r>
            <a:endParaRPr lang="en-US" altLang="x-none" dirty="0"/>
          </a:p>
        </p:txBody>
      </p:sp>
      <p:sp>
        <p:nvSpPr>
          <p:cNvPr id="1211395" name="AutoShape 3"/>
          <p:cNvSpPr>
            <a:spLocks noGrp="1" noChangeAspec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/>
              <a:t>The </a:t>
            </a:r>
            <a:r>
              <a:rPr lang="en-US" altLang="x-none" i="1"/>
              <a:t>x</a:t>
            </a:r>
            <a:r>
              <a:rPr lang="en-US" altLang="x-none"/>
              <a:t>,</a:t>
            </a:r>
            <a:r>
              <a:rPr lang="en-US" altLang="x-none" i="1"/>
              <a:t>y</a:t>
            </a:r>
            <a:r>
              <a:rPr lang="en-US" altLang="x-none"/>
              <a:t>,</a:t>
            </a:r>
            <a:r>
              <a:rPr lang="en-US" altLang="x-none" i="1"/>
              <a:t>w</a:t>
            </a:r>
            <a:r>
              <a:rPr lang="en-US" altLang="x-none"/>
              <a:t>,</a:t>
            </a:r>
            <a:r>
              <a:rPr lang="en-US" altLang="x-none" i="1"/>
              <a:t>h</a:t>
            </a:r>
            <a:r>
              <a:rPr lang="en-US" altLang="x-none"/>
              <a:t> expressions can use the loop counter variable:</a:t>
            </a:r>
            <a:endParaRPr lang="en-US" altLang="x-none" sz="900">
              <a:latin typeface="Courier New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1200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for (int i = 0; i &lt; 10; i++) {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    add(new GOval(100 + 20 * </a:t>
            </a:r>
            <a:r>
              <a:rPr lang="en-US" altLang="x-none" sz="2000" b="1">
                <a:latin typeface="Consolas" charset="0"/>
              </a:rPr>
              <a:t>i</a:t>
            </a:r>
            <a:r>
              <a:rPr lang="en-US" altLang="x-none" sz="2000">
                <a:latin typeface="Consolas" charset="0"/>
              </a:rPr>
              <a:t>, 5 + 20 * </a:t>
            </a:r>
            <a:r>
              <a:rPr lang="en-US" altLang="x-none" sz="2000" b="1">
                <a:latin typeface="Consolas" charset="0"/>
              </a:rPr>
              <a:t>i</a:t>
            </a:r>
            <a:r>
              <a:rPr lang="en-US" altLang="x-none" sz="2000">
                <a:latin typeface="Consolas" charset="0"/>
              </a:rPr>
              <a:t>, 50, 50));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}</a:t>
            </a:r>
            <a:r>
              <a:rPr lang="en-US" altLang="x-none" sz="2000">
                <a:solidFill>
                  <a:srgbClr val="008000"/>
                </a:solidFill>
                <a:latin typeface="Consolas" charset="0"/>
              </a:rPr>
              <a:t>   //                 x            y        w   h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 b="1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 b="1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 b="1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>
              <a:latin typeface="Consolas" charset="0"/>
            </a:endParaRPr>
          </a:p>
          <a:p>
            <a:pPr>
              <a:lnSpc>
                <a:spcPct val="90000"/>
              </a:lnSpc>
            </a:pPr>
            <a:r>
              <a:rPr lang="en-US" altLang="x-none"/>
              <a:t>Nested loops can be used with graphics: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s-ES" altLang="x-none" sz="120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>
                <a:latin typeface="Consolas" charset="0"/>
              </a:rPr>
              <a:t>for (int x = 1; x &lt;= 4; x++)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>
                <a:latin typeface="Consolas" charset="0"/>
              </a:rPr>
              <a:t>    for (int y = 1; y &lt;= 9; y++)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>
                <a:latin typeface="Consolas" charset="0"/>
              </a:rPr>
              <a:t>        add(new GLabel("Java", </a:t>
            </a:r>
            <a:r>
              <a:rPr lang="es-ES" altLang="x-none" sz="2000" b="1">
                <a:latin typeface="Consolas" charset="0"/>
              </a:rPr>
              <a:t>x</a:t>
            </a:r>
            <a:r>
              <a:rPr lang="es-ES" altLang="x-none" sz="2000">
                <a:latin typeface="Consolas" charset="0"/>
              </a:rPr>
              <a:t> * 40, </a:t>
            </a:r>
            <a:r>
              <a:rPr lang="es-ES" altLang="x-none" sz="2000" b="1">
                <a:latin typeface="Consolas" charset="0"/>
              </a:rPr>
              <a:t>y</a:t>
            </a:r>
            <a:r>
              <a:rPr lang="es-ES" altLang="x-none" sz="2000">
                <a:latin typeface="Consolas" charset="0"/>
              </a:rPr>
              <a:t> * 25));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>
                <a:latin typeface="Consolas" charset="0"/>
              </a:rPr>
              <a:t>    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>
                <a:latin typeface="Consolas" charset="0"/>
              </a:rPr>
              <a:t>}</a:t>
            </a:r>
            <a:endParaRPr lang="en-US" altLang="x-none" sz="2000">
              <a:latin typeface="Consolas" charset="0"/>
            </a:endParaRPr>
          </a:p>
        </p:txBody>
      </p:sp>
      <p:pic>
        <p:nvPicPr>
          <p:cNvPr id="1211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743200"/>
            <a:ext cx="16764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113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648200"/>
            <a:ext cx="1436688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46190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113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113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13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113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113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Practice: Drawing w/ Loops</a:t>
            </a:r>
          </a:p>
        </p:txBody>
      </p:sp>
      <p:sp>
        <p:nvSpPr>
          <p:cNvPr id="122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/>
              <a:t>Q:</a:t>
            </a:r>
            <a:r>
              <a:rPr lang="en-US" altLang="x-none"/>
              <a:t>  What is the output of the following code?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for (int i = 0; i &lt; 10; i++)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    add(new GRect(20 + 10 * i,  20 + 10 * i,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                  100 - 10 * i, 10));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}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/>
          </a:p>
          <a:p>
            <a:pPr lvl="1">
              <a:buFontTx/>
              <a:buNone/>
            </a:pPr>
            <a:r>
              <a:rPr lang="en-US" altLang="x-none" b="1">
                <a:latin typeface="Consolas" charset="0"/>
              </a:rPr>
              <a:t>A.             B.             C.             D.</a:t>
            </a:r>
            <a:endParaRPr lang="en-US" altLang="x-none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</a:rPr>
              <a:t>                                              none</a:t>
            </a:r>
          </a:p>
          <a:p>
            <a:pPr lvl="1"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</a:endParaRPr>
          </a:p>
          <a:p>
            <a:pPr lvl="1"/>
            <a:r>
              <a:rPr lang="en-US" altLang="x-none" i="1"/>
              <a:t>(How would we modify the code above to produce each output?)</a:t>
            </a:r>
          </a:p>
        </p:txBody>
      </p:sp>
      <p:pic>
        <p:nvPicPr>
          <p:cNvPr id="3225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62400"/>
            <a:ext cx="158115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225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3962400"/>
            <a:ext cx="158115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225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3962400"/>
            <a:ext cx="158115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28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Practice: Car</a:t>
            </a:r>
            <a:endParaRPr lang="en-US" altLang="x-none" dirty="0"/>
          </a:p>
        </p:txBody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dirty="0" smtClean="0"/>
              <a:t>Write </a:t>
            </a:r>
            <a:r>
              <a:rPr lang="en-US" altLang="x-none" dirty="0"/>
              <a:t>a graphical program named </a:t>
            </a:r>
            <a:r>
              <a:rPr lang="en-US" altLang="x-none" b="1" dirty="0">
                <a:latin typeface="Consolas" charset="0"/>
              </a:rPr>
              <a:t>Car</a:t>
            </a:r>
            <a:r>
              <a:rPr lang="en-US" altLang="x-none" dirty="0"/>
              <a:t> that draws</a:t>
            </a:r>
            <a:br>
              <a:rPr lang="en-US" altLang="x-none" dirty="0"/>
            </a:br>
            <a:r>
              <a:rPr lang="en-US" altLang="x-none" dirty="0"/>
              <a:t>a figure that </a:t>
            </a:r>
            <a:r>
              <a:rPr lang="en-US" altLang="x-none" dirty="0" smtClean="0"/>
              <a:t>looks (kind of) </a:t>
            </a:r>
            <a:r>
              <a:rPr lang="en-US" altLang="x-none" dirty="0"/>
              <a:t>like </a:t>
            </a:r>
            <a:r>
              <a:rPr lang="en-US" altLang="x-none" dirty="0" smtClean="0"/>
              <a:t>a </a:t>
            </a:r>
            <a:r>
              <a:rPr lang="en-US" altLang="x-none" dirty="0"/>
              <a:t>car.</a:t>
            </a:r>
          </a:p>
          <a:p>
            <a:pPr lvl="1"/>
            <a:r>
              <a:rPr lang="en-US" altLang="x-none" dirty="0"/>
              <a:t>Red wheels at (20, 70) and (80, 70), size 20x20</a:t>
            </a:r>
          </a:p>
          <a:p>
            <a:pPr lvl="1"/>
            <a:r>
              <a:rPr lang="en-US" altLang="x-none" dirty="0"/>
              <a:t>Cyan windshield at (80, 40), size 30x20</a:t>
            </a:r>
          </a:p>
          <a:p>
            <a:pPr lvl="1"/>
            <a:r>
              <a:rPr lang="en-US" altLang="x-none" dirty="0"/>
              <a:t>Blue body at (10, 30), size 100x50</a:t>
            </a:r>
          </a:p>
          <a:p>
            <a:pPr lvl="1"/>
            <a:r>
              <a:rPr lang="en-US" altLang="x-none" dirty="0"/>
              <a:t>yellow background</a:t>
            </a:r>
          </a:p>
        </p:txBody>
      </p:sp>
      <p:pic>
        <p:nvPicPr>
          <p:cNvPr id="12206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76400"/>
            <a:ext cx="1905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07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Car </a:t>
            </a:r>
            <a:r>
              <a:rPr lang="en-US" altLang="x-none" dirty="0" smtClean="0"/>
              <a:t>Solution</a:t>
            </a:r>
            <a:endParaRPr lang="en-US" altLang="x-none" dirty="0"/>
          </a:p>
        </p:txBody>
      </p:sp>
      <p:sp>
        <p:nvSpPr>
          <p:cNvPr id="123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solidFill>
                  <a:srgbClr val="008000"/>
                </a:solidFill>
                <a:latin typeface="Consolas" charset="0"/>
              </a:rPr>
              <a:t>// When 2 shapes occupy the same pixels, the last one drawn "wins"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public class </a:t>
            </a:r>
            <a:r>
              <a:rPr lang="en-US" altLang="x-none" sz="1800" b="1" dirty="0">
                <a:latin typeface="Consolas" charset="0"/>
              </a:rPr>
              <a:t>Car</a:t>
            </a:r>
            <a:r>
              <a:rPr lang="en-US" altLang="x-none" sz="1800" dirty="0">
                <a:latin typeface="Consolas" charset="0"/>
              </a:rPr>
              <a:t> extends </a:t>
            </a:r>
            <a:r>
              <a:rPr lang="en-US" altLang="x-none" sz="1800" dirty="0" err="1">
                <a:latin typeface="Consolas" charset="0"/>
              </a:rPr>
              <a:t>GraphicsProgram</a:t>
            </a:r>
            <a:r>
              <a:rPr lang="en-US" altLang="x-none" sz="1800" dirty="0">
                <a:latin typeface="Consolas" charset="0"/>
              </a:rPr>
              <a:t> {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public void </a:t>
            </a:r>
            <a:r>
              <a:rPr lang="en-US" altLang="x-none" sz="1800" b="1" dirty="0">
                <a:latin typeface="Consolas" charset="0"/>
              </a:rPr>
              <a:t>run</a:t>
            </a:r>
            <a:r>
              <a:rPr lang="en-US" altLang="x-none" sz="1800" dirty="0">
                <a:latin typeface="Consolas" charset="0"/>
              </a:rPr>
              <a:t>() {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 smtClean="0">
                <a:latin typeface="Consolas" charset="0"/>
              </a:rPr>
              <a:t>		    </a:t>
            </a:r>
            <a:r>
              <a:rPr lang="en-US" altLang="x-none" sz="1800" dirty="0" err="1" smtClean="0">
                <a:latin typeface="Consolas" charset="0"/>
              </a:rPr>
              <a:t>setBackground</a:t>
            </a:r>
            <a:r>
              <a:rPr lang="en-US" altLang="x-none" sz="1800" dirty="0" smtClean="0">
                <a:latin typeface="Consolas" charset="0"/>
              </a:rPr>
              <a:t>(</a:t>
            </a:r>
            <a:r>
              <a:rPr lang="en-US" altLang="x-none" sz="1800" dirty="0" err="1" smtClean="0">
                <a:latin typeface="Consolas" charset="0"/>
              </a:rPr>
              <a:t>Color.YELLOW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800" dirty="0">
                <a:latin typeface="Consolas" charset="0"/>
              </a:rPr>
              <a:t>        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GRect</a:t>
            </a:r>
            <a:r>
              <a:rPr lang="en-US" altLang="x-none" sz="1800" dirty="0">
                <a:latin typeface="Consolas" charset="0"/>
              </a:rPr>
              <a:t> body = new </a:t>
            </a:r>
            <a:r>
              <a:rPr lang="en-US" altLang="x-none" sz="1800" dirty="0" err="1">
                <a:latin typeface="Consolas" charset="0"/>
              </a:rPr>
              <a:t>GRect</a:t>
            </a:r>
            <a:r>
              <a:rPr lang="en-US" altLang="x-none" sz="1800" dirty="0">
                <a:latin typeface="Consolas" charset="0"/>
              </a:rPr>
              <a:t>(10, 30, 100, 50);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body.setFilled</a:t>
            </a:r>
            <a:r>
              <a:rPr lang="en-US" altLang="x-none" sz="1800" dirty="0">
                <a:latin typeface="Consolas" charset="0"/>
              </a:rPr>
              <a:t>(true);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body.setFillColor</a:t>
            </a:r>
            <a:r>
              <a:rPr lang="en-US" altLang="x-none" sz="1800" dirty="0">
                <a:latin typeface="Consolas" charset="0"/>
              </a:rPr>
              <a:t>(</a:t>
            </a:r>
            <a:r>
              <a:rPr lang="en-US" altLang="x-none" sz="1800" dirty="0" err="1">
                <a:latin typeface="Consolas" charset="0"/>
              </a:rPr>
              <a:t>Color.BLUE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add(body);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800" dirty="0">
                <a:latin typeface="Consolas" charset="0"/>
              </a:rPr>
              <a:t>        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GOval</a:t>
            </a:r>
            <a:r>
              <a:rPr lang="en-US" altLang="x-none" sz="1800" dirty="0">
                <a:latin typeface="Consolas" charset="0"/>
              </a:rPr>
              <a:t> wheel1 = new </a:t>
            </a:r>
            <a:r>
              <a:rPr lang="en-US" altLang="x-none" sz="1800" dirty="0" err="1">
                <a:latin typeface="Consolas" charset="0"/>
              </a:rPr>
              <a:t>GOval</a:t>
            </a:r>
            <a:r>
              <a:rPr lang="en-US" altLang="x-none" sz="1800" dirty="0">
                <a:latin typeface="Consolas" charset="0"/>
              </a:rPr>
              <a:t>(20, 70, 20, 20);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wheel1.setFilled(true);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wheel1.setFillColor(</a:t>
            </a:r>
            <a:r>
              <a:rPr lang="en-US" altLang="x-none" sz="1800" dirty="0" err="1">
                <a:latin typeface="Consolas" charset="0"/>
              </a:rPr>
              <a:t>Color.RED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add(wheel1);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800" dirty="0">
                <a:latin typeface="Consolas" charset="0"/>
              </a:rPr>
              <a:t>        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GOval</a:t>
            </a:r>
            <a:r>
              <a:rPr lang="en-US" altLang="x-none" sz="1800" dirty="0">
                <a:latin typeface="Consolas" charset="0"/>
              </a:rPr>
              <a:t> wheel2 = new </a:t>
            </a:r>
            <a:r>
              <a:rPr lang="en-US" altLang="x-none" sz="1800" dirty="0" err="1">
                <a:latin typeface="Consolas" charset="0"/>
              </a:rPr>
              <a:t>GOval</a:t>
            </a:r>
            <a:r>
              <a:rPr lang="en-US" altLang="x-none" sz="1800" dirty="0">
                <a:latin typeface="Consolas" charset="0"/>
              </a:rPr>
              <a:t>(80, 70, 20, 20);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wheel2.setFilled(true);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wheel2.setFillColor(</a:t>
            </a:r>
            <a:r>
              <a:rPr lang="en-US" altLang="x-none" sz="1800" dirty="0" err="1">
                <a:latin typeface="Consolas" charset="0"/>
              </a:rPr>
              <a:t>Color.RED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add(wheel2);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800" dirty="0">
                <a:latin typeface="Consolas" charset="0"/>
              </a:rPr>
              <a:t>        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GRect</a:t>
            </a:r>
            <a:r>
              <a:rPr lang="en-US" altLang="x-none" sz="1800" dirty="0">
                <a:latin typeface="Consolas" charset="0"/>
              </a:rPr>
              <a:t> windshield = new </a:t>
            </a:r>
            <a:r>
              <a:rPr lang="en-US" altLang="x-none" sz="1800" dirty="0" err="1">
                <a:latin typeface="Consolas" charset="0"/>
              </a:rPr>
              <a:t>GRect</a:t>
            </a:r>
            <a:r>
              <a:rPr lang="en-US" altLang="x-none" sz="1800" dirty="0">
                <a:latin typeface="Consolas" charset="0"/>
              </a:rPr>
              <a:t>(80, 40, 30, 20);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windshield.setFilled</a:t>
            </a:r>
            <a:r>
              <a:rPr lang="en-US" altLang="x-none" sz="1800" dirty="0">
                <a:latin typeface="Consolas" charset="0"/>
              </a:rPr>
              <a:t>(true);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windshield.setFillColor</a:t>
            </a:r>
            <a:r>
              <a:rPr lang="en-US" altLang="x-none" sz="1800" dirty="0">
                <a:latin typeface="Consolas" charset="0"/>
              </a:rPr>
              <a:t>(</a:t>
            </a:r>
            <a:r>
              <a:rPr lang="en-US" altLang="x-none" sz="1800" dirty="0" err="1">
                <a:latin typeface="Consolas" charset="0"/>
              </a:rPr>
              <a:t>Color.CYAN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add(windshield);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 smtClean="0">
                <a:latin typeface="Consolas" charset="0"/>
              </a:rPr>
              <a:t>    }   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 smtClean="0">
                <a:latin typeface="Consolas" charset="0"/>
              </a:rPr>
              <a:t>}</a:t>
            </a:r>
            <a:endParaRPr lang="en-US" altLang="x-none" sz="1800" dirty="0">
              <a:latin typeface="Consolas" charset="0"/>
            </a:endParaRPr>
          </a:p>
        </p:txBody>
      </p:sp>
      <p:pic>
        <p:nvPicPr>
          <p:cNvPr id="12380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76400"/>
            <a:ext cx="1905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38021" name="Line 5"/>
          <p:cNvSpPr>
            <a:spLocks noChangeShapeType="1"/>
          </p:cNvSpPr>
          <p:nvPr/>
        </p:nvSpPr>
        <p:spPr bwMode="auto">
          <a:xfrm flipV="1">
            <a:off x="6705600" y="2514600"/>
            <a:ext cx="457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8022" name="Line 6"/>
          <p:cNvSpPr>
            <a:spLocks noChangeShapeType="1"/>
          </p:cNvSpPr>
          <p:nvPr/>
        </p:nvSpPr>
        <p:spPr bwMode="auto">
          <a:xfrm flipV="1">
            <a:off x="6781800" y="30480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8023" name="Line 7"/>
          <p:cNvSpPr>
            <a:spLocks noChangeShapeType="1"/>
          </p:cNvSpPr>
          <p:nvPr/>
        </p:nvSpPr>
        <p:spPr bwMode="auto">
          <a:xfrm flipV="1">
            <a:off x="6781800" y="3048000"/>
            <a:ext cx="10668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8024" name="Line 8"/>
          <p:cNvSpPr>
            <a:spLocks noChangeShapeType="1"/>
          </p:cNvSpPr>
          <p:nvPr/>
        </p:nvSpPr>
        <p:spPr bwMode="auto">
          <a:xfrm flipV="1">
            <a:off x="7315200" y="2667000"/>
            <a:ext cx="7620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7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Recap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/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 smtClean="0"/>
              <a:t>GraphicsProgram</a:t>
            </a:r>
            <a:endParaRPr lang="en-US" altLang="x-none" sz="3600" dirty="0" smtClean="0"/>
          </a:p>
          <a:p>
            <a:pPr eaLnBrk="1" hangingPunct="1">
              <a:defRPr/>
            </a:pPr>
            <a:r>
              <a:rPr lang="en-US" altLang="x-none" sz="3600" dirty="0" smtClean="0"/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Practice: </a:t>
            </a:r>
            <a:r>
              <a:rPr lang="en-US" altLang="x-none" sz="3600" dirty="0" smtClean="0"/>
              <a:t>Car</a:t>
            </a:r>
            <a:endParaRPr lang="en-US" altLang="x-none" sz="3600" dirty="0" smtClean="0"/>
          </a:p>
          <a:p>
            <a:pPr eaLnBrk="1" hangingPunct="1">
              <a:defRPr/>
            </a:pPr>
            <a:endParaRPr lang="en-US" altLang="x-none" sz="3600" dirty="0"/>
          </a:p>
          <a:p>
            <a:pPr marL="0" indent="0" eaLnBrk="1" hangingPunct="1">
              <a:buNone/>
              <a:defRPr/>
            </a:pPr>
            <a:endParaRPr lang="en-US" altLang="x-none" sz="3600" dirty="0" smtClean="0"/>
          </a:p>
          <a:p>
            <a:pPr marL="0" indent="0" eaLnBrk="1" hangingPunct="1">
              <a:buNone/>
              <a:defRPr/>
            </a:pPr>
            <a:r>
              <a:rPr lang="en-US" altLang="x-none" sz="3600" b="1" dirty="0" smtClean="0"/>
              <a:t>Next time: </a:t>
            </a:r>
            <a:r>
              <a:rPr lang="en-US" altLang="x-none" sz="3600" b="1" dirty="0" smtClean="0"/>
              <a:t>More Graphics + Animation</a:t>
            </a:r>
            <a:endParaRPr lang="en-US" altLang="x-none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29512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Reading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Make a Scanner to open a file to read</a:t>
            </a:r>
          </a:p>
          <a:p>
            <a:pPr marL="0" lvl="1" indent="0"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Scanner input = new Scanner(new File("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data.txt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"));</a:t>
            </a:r>
            <a:endParaRPr lang="en-US" sz="2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Use Scanner methods such as </a:t>
            </a:r>
            <a:r>
              <a:rPr lang="en-US" sz="2800" dirty="0" err="1" smtClean="0"/>
              <a:t>nextLine</a:t>
            </a:r>
            <a:r>
              <a:rPr lang="en-US" sz="2800" dirty="0" smtClean="0"/>
              <a:t> or next to read in the file, usually in a 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Scanner operations on files are ”dangerous”, so we need to use a try/catch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Close the Scanner when you are done </a:t>
            </a:r>
            <a:r>
              <a:rPr lang="mr-IN" sz="28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9020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mtClean="0"/>
              <a:t>Scanner methods</a:t>
            </a:r>
          </a:p>
        </p:txBody>
      </p:sp>
      <p:graphicFrame>
        <p:nvGraphicFramePr>
          <p:cNvPr id="1395847" name="Group 135"/>
          <p:cNvGraphicFramePr>
            <a:graphicFrameLocks noGrp="1"/>
          </p:cNvGraphicFramePr>
          <p:nvPr/>
        </p:nvGraphicFramePr>
        <p:xfrm>
          <a:off x="76200" y="1243013"/>
          <a:ext cx="8991600" cy="4243391"/>
        </p:xfrm>
        <a:graphic>
          <a:graphicData uri="http://schemas.openxmlformats.org/drawingml/2006/table">
            <a:tbl>
              <a:tblPr/>
              <a:tblGrid>
                <a:gridCol w="2944813"/>
                <a:gridCol w="6046787"/>
              </a:tblGrid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.nextLine()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one-</a:t>
                      </a: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line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String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one-word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String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.nextInt()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an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int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.nextDouble()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double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.hasNextLine()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are any more lines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are any more tokens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.hasNextInt()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is a next token and it's an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.hasNextDouble()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is a next token and it's a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double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.close();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should be called when done reading the file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Reading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Make a Scanner to open a file to read</a:t>
            </a:r>
          </a:p>
          <a:p>
            <a:pPr marL="0" lvl="1" indent="0"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Scanner input = new Scanner(new File("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data.txt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"));</a:t>
            </a:r>
            <a:endParaRPr lang="en-US" sz="2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Use Scanner methods such as </a:t>
            </a:r>
            <a:r>
              <a:rPr lang="en-US" sz="2800" dirty="0" err="1" smtClean="0">
                <a:solidFill>
                  <a:schemeClr val="bg1">
                    <a:lumMod val="75000"/>
                  </a:schemeClr>
                </a:solidFill>
              </a:rPr>
              <a:t>nextLine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 or next to read in the file, usually in a loop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Scanner operations on files are ”dangerous”, so we need to use a try/catch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Close the Scanner when you are done </a:t>
            </a:r>
            <a:r>
              <a:rPr lang="mr-IN" sz="2800" dirty="0" smtClean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4905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Try/Catch</a:t>
            </a:r>
          </a:p>
        </p:txBody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try</a:t>
            </a:r>
            <a:r>
              <a:rPr lang="en-US" altLang="x-none" sz="2000" dirty="0" smtClean="0">
                <a:latin typeface="Consolas" charset="0"/>
              </a:rPr>
              <a:t>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    </a:t>
            </a:r>
            <a:r>
              <a:rPr lang="en-US" altLang="x-none" sz="2000" b="1" i="1" dirty="0" smtClean="0">
                <a:latin typeface="Consolas" charset="0"/>
              </a:rPr>
              <a:t>statements</a:t>
            </a:r>
            <a:r>
              <a:rPr lang="en-US" altLang="x-none" sz="2000" dirty="0" smtClean="0">
                <a:latin typeface="Consolas" charset="0"/>
              </a:rPr>
              <a:t>;   </a:t>
            </a:r>
            <a:r>
              <a:rPr lang="en-US" altLang="x-none" sz="2000" dirty="0" smtClean="0">
                <a:solidFill>
                  <a:srgbClr val="008000"/>
                </a:solidFill>
                <a:latin typeface="Consolas" charset="0"/>
              </a:rPr>
              <a:t>// code that might throw an exception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} </a:t>
            </a: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catch</a:t>
            </a:r>
            <a:r>
              <a:rPr lang="en-US" altLang="x-none" sz="2000" dirty="0" smtClean="0">
                <a:latin typeface="Consolas" charset="0"/>
              </a:rPr>
              <a:t> (</a:t>
            </a:r>
            <a:r>
              <a:rPr lang="en-US" altLang="x-none" sz="2000" b="1" i="1" dirty="0" err="1" smtClean="0">
                <a:latin typeface="Consolas" charset="0"/>
              </a:rPr>
              <a:t>ExceptionType</a:t>
            </a:r>
            <a:r>
              <a:rPr lang="en-US" altLang="x-none" sz="2000" dirty="0" smtClean="0">
                <a:latin typeface="Consolas" charset="0"/>
              </a:rPr>
              <a:t> </a:t>
            </a:r>
            <a:r>
              <a:rPr lang="en-US" altLang="x-none" sz="2000" b="1" i="1" dirty="0" smtClean="0">
                <a:latin typeface="Consolas" charset="0"/>
              </a:rPr>
              <a:t>name</a:t>
            </a:r>
            <a:r>
              <a:rPr lang="en-US" altLang="x-none" sz="2000" dirty="0" smtClean="0">
                <a:latin typeface="Consolas" charset="0"/>
              </a:rPr>
              <a:t>)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    </a:t>
            </a:r>
            <a:r>
              <a:rPr lang="en-US" altLang="x-none" sz="2000" b="1" i="1" dirty="0" smtClean="0">
                <a:latin typeface="Consolas" charset="0"/>
              </a:rPr>
              <a:t>statements</a:t>
            </a:r>
            <a:r>
              <a:rPr lang="en-US" altLang="x-none" sz="2000" dirty="0" smtClean="0">
                <a:latin typeface="Consolas" charset="0"/>
              </a:rPr>
              <a:t>;   </a:t>
            </a:r>
            <a:r>
              <a:rPr lang="en-US" altLang="x-none" sz="2000" dirty="0" smtClean="0">
                <a:solidFill>
                  <a:srgbClr val="008000"/>
                </a:solidFill>
                <a:latin typeface="Consolas" charset="0"/>
              </a:rPr>
              <a:t>// code to handle the error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}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 smtClean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dirty="0" smtClean="0"/>
              <a:t>To execute code that might throw an exception,</a:t>
            </a:r>
            <a:br>
              <a:rPr lang="en-US" altLang="x-none" dirty="0" smtClean="0"/>
            </a:br>
            <a:r>
              <a:rPr lang="en-US" altLang="x-none" dirty="0" smtClean="0"/>
              <a:t>you must enclose it in a </a:t>
            </a:r>
            <a:r>
              <a:rPr lang="en-US" altLang="x-none" dirty="0" smtClean="0">
                <a:latin typeface="Consolas" charset="0"/>
              </a:rPr>
              <a:t>try/catch</a:t>
            </a:r>
            <a:r>
              <a:rPr lang="en-US" altLang="x-none" dirty="0" smtClean="0"/>
              <a:t> statement.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try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    Scanner input = new Scanner(new File("</a:t>
            </a:r>
            <a:r>
              <a:rPr lang="en-US" altLang="x-none" sz="2000" dirty="0" err="1" smtClean="0">
                <a:latin typeface="Consolas" charset="0"/>
              </a:rPr>
              <a:t>data.txt</a:t>
            </a:r>
            <a:r>
              <a:rPr lang="en-US" altLang="x-none" sz="2000" dirty="0" smtClean="0">
                <a:latin typeface="Consolas" charset="0"/>
              </a:rPr>
              <a:t>"));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    ...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} catch (</a:t>
            </a:r>
            <a:r>
              <a:rPr lang="en-US" altLang="x-none" sz="2000" dirty="0" err="1" smtClean="0">
                <a:solidFill>
                  <a:schemeClr val="accent2"/>
                </a:solidFill>
                <a:latin typeface="Consolas" charset="0"/>
              </a:rPr>
              <a:t>IOException</a:t>
            </a: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 ex)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    </a:t>
            </a:r>
            <a:r>
              <a:rPr lang="en-US" altLang="x-none" sz="2000" dirty="0" err="1" smtClean="0">
                <a:latin typeface="Consolas" charset="0"/>
              </a:rPr>
              <a:t>println</a:t>
            </a:r>
            <a:r>
              <a:rPr lang="en-US" altLang="x-none" sz="2000" dirty="0" smtClean="0">
                <a:latin typeface="Consolas" charset="0"/>
              </a:rPr>
              <a:t>("Error reading the file: " + ex);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368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Try/Catch</a:t>
            </a:r>
          </a:p>
        </p:txBody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x-none" dirty="0" smtClean="0"/>
              <a:t>To execute code that might throw an exception, you must enclose it in a </a:t>
            </a:r>
            <a:r>
              <a:rPr lang="en-US" altLang="x-none" dirty="0" smtClean="0">
                <a:latin typeface="Consolas" charset="0"/>
              </a:rPr>
              <a:t>try/catch</a:t>
            </a:r>
            <a:r>
              <a:rPr lang="en-US" altLang="x-none" dirty="0" smtClean="0"/>
              <a:t> statement.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try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    Scanner input = new Scanner(new File("</a:t>
            </a:r>
            <a:r>
              <a:rPr lang="en-US" altLang="x-none" sz="2000" dirty="0" err="1" smtClean="0">
                <a:latin typeface="Consolas" charset="0"/>
              </a:rPr>
              <a:t>data.txt</a:t>
            </a:r>
            <a:r>
              <a:rPr lang="en-US" altLang="x-none" sz="2000" dirty="0" smtClean="0">
                <a:latin typeface="Consolas" charset="0"/>
              </a:rPr>
              <a:t>"));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    while (</a:t>
            </a:r>
            <a:r>
              <a:rPr lang="en-US" altLang="x-none" sz="2000" dirty="0" err="1" smtClean="0">
                <a:latin typeface="Consolas" charset="0"/>
              </a:rPr>
              <a:t>input.hasNextLine</a:t>
            </a:r>
            <a:r>
              <a:rPr lang="en-US" altLang="x-none" sz="2000" dirty="0" smtClean="0">
                <a:latin typeface="Consolas" charset="0"/>
              </a:rPr>
              <a:t>()) {</a:t>
            </a:r>
            <a:br>
              <a:rPr lang="en-US" altLang="x-none" sz="2000" dirty="0" smtClean="0">
                <a:latin typeface="Consolas" charset="0"/>
              </a:rPr>
            </a:br>
            <a:r>
              <a:rPr lang="en-US" altLang="x-none" sz="2000" dirty="0" smtClean="0">
                <a:latin typeface="Consolas" charset="0"/>
              </a:rPr>
              <a:t>		String line = </a:t>
            </a:r>
            <a:r>
              <a:rPr lang="en-US" altLang="x-none" sz="2000" dirty="0" err="1" smtClean="0">
                <a:latin typeface="Consolas" charset="0"/>
              </a:rPr>
              <a:t>input.nextLine</a:t>
            </a:r>
            <a:r>
              <a:rPr lang="en-US" altLang="x-none" sz="2000" dirty="0" smtClean="0">
                <a:latin typeface="Consolas" charset="0"/>
              </a:rPr>
              <a:t>();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	</a:t>
            </a:r>
            <a:r>
              <a:rPr lang="en-US" altLang="x-none" sz="2000" dirty="0" smtClean="0">
                <a:latin typeface="Consolas" charset="0"/>
              </a:rPr>
              <a:t>		</a:t>
            </a:r>
            <a:r>
              <a:rPr lang="en-US" altLang="x-none" sz="2000" dirty="0" err="1" smtClean="0">
                <a:latin typeface="Consolas" charset="0"/>
              </a:rPr>
              <a:t>println</a:t>
            </a:r>
            <a:r>
              <a:rPr lang="en-US" altLang="x-none" sz="2000" dirty="0" smtClean="0">
                <a:latin typeface="Consolas" charset="0"/>
              </a:rPr>
              <a:t>(line);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	</a:t>
            </a:r>
            <a:r>
              <a:rPr lang="en-US" altLang="x-none" sz="2000" dirty="0" smtClean="0">
                <a:latin typeface="Consolas" charset="0"/>
              </a:rPr>
              <a:t>  }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} catch (</a:t>
            </a:r>
            <a:r>
              <a:rPr lang="en-US" altLang="x-none" sz="2000" dirty="0" err="1" smtClean="0">
                <a:solidFill>
                  <a:schemeClr val="accent2"/>
                </a:solidFill>
                <a:latin typeface="Consolas" charset="0"/>
              </a:rPr>
              <a:t>FileNotFoundException</a:t>
            </a: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 ex)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latin typeface="Consolas" charset="0"/>
              </a:rPr>
              <a:t>    </a:t>
            </a:r>
            <a:r>
              <a:rPr lang="en-US" altLang="x-none" sz="2000" dirty="0" err="1" smtClean="0">
                <a:latin typeface="Consolas" charset="0"/>
              </a:rPr>
              <a:t>println</a:t>
            </a:r>
            <a:r>
              <a:rPr lang="en-US" altLang="x-none" sz="2000" dirty="0" smtClean="0">
                <a:latin typeface="Consolas" charset="0"/>
              </a:rPr>
              <a:t>("Error reading the file: " + ex);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 smtClean="0">
                <a:solidFill>
                  <a:schemeClr val="accent2"/>
                </a:solidFill>
                <a:latin typeface="Consolas" charset="0"/>
              </a:rPr>
              <a:t>}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562600" y="1981200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5" name="Freeform 4"/>
          <p:cNvSpPr/>
          <p:nvPr/>
        </p:nvSpPr>
        <p:spPr>
          <a:xfrm>
            <a:off x="4217621" y="2306384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9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15026</TotalTime>
  <Words>1832</Words>
  <Application>Microsoft Macintosh PowerPoint</Application>
  <PresentationFormat>On-screen Show (4:3)</PresentationFormat>
  <Paragraphs>513</Paragraphs>
  <Slides>47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2" baseType="lpstr">
      <vt:lpstr>Andale Mono</vt:lpstr>
      <vt:lpstr>Calibri</vt:lpstr>
      <vt:lpstr>Chalkboard</vt:lpstr>
      <vt:lpstr>Consolas</vt:lpstr>
      <vt:lpstr>Courier</vt:lpstr>
      <vt:lpstr>Courier New</vt:lpstr>
      <vt:lpstr>Droid Sans Fallback</vt:lpstr>
      <vt:lpstr>Mangal</vt:lpstr>
      <vt:lpstr>Purisa</vt:lpstr>
      <vt:lpstr>Tahoma</vt:lpstr>
      <vt:lpstr>Times</vt:lpstr>
      <vt:lpstr>Times New Roman</vt:lpstr>
      <vt:lpstr>Verdana</vt:lpstr>
      <vt:lpstr>Arial</vt:lpstr>
      <vt:lpstr>Default Design</vt:lpstr>
      <vt:lpstr>CS 106A, Lecture 11 Graphics</vt:lpstr>
      <vt:lpstr>Plan For Today</vt:lpstr>
      <vt:lpstr>Plan For Today</vt:lpstr>
      <vt:lpstr>File Reading Overview</vt:lpstr>
      <vt:lpstr>File Reading Overview</vt:lpstr>
      <vt:lpstr>Scanner methods</vt:lpstr>
      <vt:lpstr>File Reading Overview</vt:lpstr>
      <vt:lpstr>Try/Catch</vt:lpstr>
      <vt:lpstr>Try/Catch</vt:lpstr>
      <vt:lpstr>Try/Catch</vt:lpstr>
      <vt:lpstr>Mixing lines and tokens</vt:lpstr>
      <vt:lpstr>Plan For Today</vt:lpstr>
      <vt:lpstr>PowerPoint Presentation</vt:lpstr>
      <vt:lpstr>Java</vt:lpstr>
      <vt:lpstr>Graphics Programs</vt:lpstr>
      <vt:lpstr>Our First GraphicsProgram</vt:lpstr>
      <vt:lpstr>Our First GraphicsProgram</vt:lpstr>
      <vt:lpstr>Our First GraphicsProgram</vt:lpstr>
      <vt:lpstr>Our First GraphicsProgram</vt:lpstr>
      <vt:lpstr>Our First GraphicsProgram</vt:lpstr>
      <vt:lpstr>Our First GraphicsProgram</vt:lpstr>
      <vt:lpstr>The Graphics Canvas</vt:lpstr>
      <vt:lpstr>Collage Model</vt:lpstr>
      <vt:lpstr>Plan For Today</vt:lpstr>
      <vt:lpstr>Graphical Objects</vt:lpstr>
      <vt:lpstr>Graphical Objects</vt:lpstr>
      <vt:lpstr>Graphical Objects</vt:lpstr>
      <vt:lpstr>Primitives vs. Objects</vt:lpstr>
      <vt:lpstr>Methods on Graphics Objects</vt:lpstr>
      <vt:lpstr>Methods on Graphics Objects</vt:lpstr>
      <vt:lpstr>GObject Methods</vt:lpstr>
      <vt:lpstr>Colors</vt:lpstr>
      <vt:lpstr>GRect</vt:lpstr>
      <vt:lpstr>GOval</vt:lpstr>
      <vt:lpstr>GRect and GOval</vt:lpstr>
      <vt:lpstr>GLine</vt:lpstr>
      <vt:lpstr>GLabel</vt:lpstr>
      <vt:lpstr>GLabel Methods</vt:lpstr>
      <vt:lpstr>GImage</vt:lpstr>
      <vt:lpstr>GImage Methods</vt:lpstr>
      <vt:lpstr>GraphicsProgram Methods</vt:lpstr>
      <vt:lpstr>Plan For Today</vt:lpstr>
      <vt:lpstr>Practice: Drawing w/ Loops</vt:lpstr>
      <vt:lpstr>Practice: Drawing w/ Loops</vt:lpstr>
      <vt:lpstr>Practice: Car</vt:lpstr>
      <vt:lpstr>Car Solution</vt:lpstr>
      <vt:lpstr>Recap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858</cp:revision>
  <cp:lastPrinted>2017-07-13T18:23:03Z</cp:lastPrinted>
  <dcterms:created xsi:type="dcterms:W3CDTF">2008-06-28T20:57:21Z</dcterms:created>
  <dcterms:modified xsi:type="dcterms:W3CDTF">2017-07-13T19:37:15Z</dcterms:modified>
</cp:coreProperties>
</file>